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Lst>
  <p:notesMasterIdLst>
    <p:notesMasterId r:id="rId14"/>
  </p:notesMasterIdLst>
  <p:handoutMasterIdLst>
    <p:handoutMasterId r:id="rId15"/>
  </p:handoutMasterIdLst>
  <p:sldIdLst>
    <p:sldId id="1381" r:id="rId5"/>
    <p:sldId id="1378" r:id="rId6"/>
    <p:sldId id="1371" r:id="rId7"/>
    <p:sldId id="1372" r:id="rId8"/>
    <p:sldId id="1373" r:id="rId9"/>
    <p:sldId id="1383" r:id="rId10"/>
    <p:sldId id="1388" r:id="rId11"/>
    <p:sldId id="1379" r:id="rId12"/>
    <p:sldId id="13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6" pos="528" userDrawn="1">
          <p15:clr>
            <a:srgbClr val="A4A3A4"/>
          </p15:clr>
        </p15:guide>
        <p15:guide id="7" pos="7200" userDrawn="1">
          <p15:clr>
            <a:srgbClr val="A4A3A4"/>
          </p15:clr>
        </p15:guide>
        <p15:guide id="8"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sley Todd" initials="WT" lastIdx="1" clrIdx="0">
    <p:extLst>
      <p:ext uri="{19B8F6BF-5375-455C-9EA6-DF929625EA0E}">
        <p15:presenceInfo xmlns:p15="http://schemas.microsoft.com/office/powerpoint/2012/main" userId="8c7d513a8ae05a1f" providerId="Windows Live"/>
      </p:ext>
    </p:extLst>
  </p:cmAuthor>
  <p:cmAuthor id="2" name="William Parkhurst" initials="WP" lastIdx="7" clrIdx="1">
    <p:extLst>
      <p:ext uri="{19B8F6BF-5375-455C-9EA6-DF929625EA0E}">
        <p15:presenceInfo xmlns:p15="http://schemas.microsoft.com/office/powerpoint/2012/main" userId="S::Wparkhurst@caseglide.com::0aefafbc-3e0c-42cb-8414-076edc332d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8B"/>
    <a:srgbClr val="4E4738"/>
    <a:srgbClr val="00A787"/>
    <a:srgbClr val="636466"/>
    <a:srgbClr val="A1D657"/>
    <a:srgbClr val="B1271D"/>
    <a:srgbClr val="869790"/>
    <a:srgbClr val="1E1D53"/>
    <a:srgbClr val="008C64"/>
    <a:srgbClr val="83D1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3" autoAdjust="0"/>
    <p:restoredTop sz="89317" autoAdjust="0"/>
  </p:normalViewPr>
  <p:slideViewPr>
    <p:cSldViewPr snapToGrid="0">
      <p:cViewPr varScale="1">
        <p:scale>
          <a:sx n="142" d="100"/>
          <a:sy n="142" d="100"/>
        </p:scale>
        <p:origin x="1296" y="184"/>
      </p:cViewPr>
      <p:guideLst>
        <p:guide orient="horz" pos="2184"/>
        <p:guide pos="528"/>
        <p:guide pos="720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3" d="100"/>
        <a:sy n="63" d="100"/>
      </p:scale>
      <p:origin x="0" y="0"/>
    </p:cViewPr>
  </p:sorterViewPr>
  <p:notesViewPr>
    <p:cSldViewPr snapToGrid="0" showGuides="1">
      <p:cViewPr varScale="1">
        <p:scale>
          <a:sx n="57" d="100"/>
          <a:sy n="57" d="100"/>
        </p:scale>
        <p:origin x="2808" y="42"/>
      </p:cViewPr>
      <p:guideLst/>
    </p:cSldViewPr>
  </p:notes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52253F-1DC1-44AB-85F9-14DB9D873A39}" type="datetimeFigureOut">
              <a:rPr lang="en-US" smtClean="0"/>
              <a:t>4/28/21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F8A4E4-7001-4196-8720-A0FCB0AEBF4A}" type="slidenum">
              <a:rPr lang="en-US" smtClean="0"/>
              <a:t>‹#›</a:t>
            </a:fld>
            <a:endParaRPr lang="en-US"/>
          </a:p>
        </p:txBody>
      </p:sp>
    </p:spTree>
    <p:extLst>
      <p:ext uri="{BB962C8B-B14F-4D97-AF65-F5344CB8AC3E}">
        <p14:creationId xmlns:p14="http://schemas.microsoft.com/office/powerpoint/2010/main" val="2869181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4D076-05C0-4F10-BAEB-F2DA581BE89B}" type="datetimeFigureOut">
              <a:rPr lang="en-US" smtClean="0"/>
              <a:t>4/28/21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7B7F8-81FA-46DC-8926-8D6B124E54D6}" type="slidenum">
              <a:rPr lang="en-US" smtClean="0"/>
              <a:t>‹#›</a:t>
            </a:fld>
            <a:endParaRPr lang="en-US"/>
          </a:p>
        </p:txBody>
      </p:sp>
    </p:spTree>
    <p:extLst>
      <p:ext uri="{BB962C8B-B14F-4D97-AF65-F5344CB8AC3E}">
        <p14:creationId xmlns:p14="http://schemas.microsoft.com/office/powerpoint/2010/main" val="115145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7B7F8-81FA-46DC-8926-8D6B124E54D6}" type="slidenum">
              <a:rPr lang="en-US" smtClean="0"/>
              <a:t>1</a:t>
            </a:fld>
            <a:endParaRPr lang="en-US"/>
          </a:p>
        </p:txBody>
      </p:sp>
    </p:spTree>
    <p:extLst>
      <p:ext uri="{BB962C8B-B14F-4D97-AF65-F5344CB8AC3E}">
        <p14:creationId xmlns:p14="http://schemas.microsoft.com/office/powerpoint/2010/main" val="20727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7B7F8-81FA-46DC-8926-8D6B124E54D6}" type="slidenum">
              <a:rPr lang="en-US" smtClean="0"/>
              <a:t>2</a:t>
            </a:fld>
            <a:endParaRPr lang="en-US"/>
          </a:p>
        </p:txBody>
      </p:sp>
    </p:spTree>
    <p:extLst>
      <p:ext uri="{BB962C8B-B14F-4D97-AF65-F5344CB8AC3E}">
        <p14:creationId xmlns:p14="http://schemas.microsoft.com/office/powerpoint/2010/main" val="2713331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7B7F8-81FA-46DC-8926-8D6B124E54D6}" type="slidenum">
              <a:rPr lang="en-US" smtClean="0"/>
              <a:t>3</a:t>
            </a:fld>
            <a:endParaRPr lang="en-US"/>
          </a:p>
        </p:txBody>
      </p:sp>
    </p:spTree>
    <p:extLst>
      <p:ext uri="{BB962C8B-B14F-4D97-AF65-F5344CB8AC3E}">
        <p14:creationId xmlns:p14="http://schemas.microsoft.com/office/powerpoint/2010/main" val="3889212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7B7F8-81FA-46DC-8926-8D6B124E54D6}" type="slidenum">
              <a:rPr lang="en-US" smtClean="0"/>
              <a:t>4</a:t>
            </a:fld>
            <a:endParaRPr lang="en-US"/>
          </a:p>
        </p:txBody>
      </p:sp>
    </p:spTree>
    <p:extLst>
      <p:ext uri="{BB962C8B-B14F-4D97-AF65-F5344CB8AC3E}">
        <p14:creationId xmlns:p14="http://schemas.microsoft.com/office/powerpoint/2010/main" val="175175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7B7F8-81FA-46DC-8926-8D6B124E54D6}" type="slidenum">
              <a:rPr lang="en-US" smtClean="0"/>
              <a:t>5</a:t>
            </a:fld>
            <a:endParaRPr lang="en-US"/>
          </a:p>
        </p:txBody>
      </p:sp>
    </p:spTree>
    <p:extLst>
      <p:ext uri="{BB962C8B-B14F-4D97-AF65-F5344CB8AC3E}">
        <p14:creationId xmlns:p14="http://schemas.microsoft.com/office/powerpoint/2010/main" val="2144731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7B7F8-81FA-46DC-8926-8D6B124E54D6}" type="slidenum">
              <a:rPr lang="en-US" smtClean="0"/>
              <a:t>6</a:t>
            </a:fld>
            <a:endParaRPr lang="en-US"/>
          </a:p>
        </p:txBody>
      </p:sp>
    </p:spTree>
    <p:extLst>
      <p:ext uri="{BB962C8B-B14F-4D97-AF65-F5344CB8AC3E}">
        <p14:creationId xmlns:p14="http://schemas.microsoft.com/office/powerpoint/2010/main" val="1749619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E7B7F8-81FA-46DC-8926-8D6B124E54D6}" type="slidenum">
              <a:rPr lang="en-US" smtClean="0"/>
              <a:t>7</a:t>
            </a:fld>
            <a:endParaRPr lang="en-US"/>
          </a:p>
        </p:txBody>
      </p:sp>
    </p:spTree>
    <p:extLst>
      <p:ext uri="{BB962C8B-B14F-4D97-AF65-F5344CB8AC3E}">
        <p14:creationId xmlns:p14="http://schemas.microsoft.com/office/powerpoint/2010/main" val="2288359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E7B7F8-81FA-46DC-8926-8D6B124E54D6}" type="slidenum">
              <a:rPr lang="en-US" smtClean="0"/>
              <a:t>8</a:t>
            </a:fld>
            <a:endParaRPr lang="en-US"/>
          </a:p>
        </p:txBody>
      </p:sp>
    </p:spTree>
    <p:extLst>
      <p:ext uri="{BB962C8B-B14F-4D97-AF65-F5344CB8AC3E}">
        <p14:creationId xmlns:p14="http://schemas.microsoft.com/office/powerpoint/2010/main" val="3419245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E7B7F8-81FA-46DC-8926-8D6B124E54D6}" type="slidenum">
              <a:rPr lang="en-US" smtClean="0"/>
              <a:t>9</a:t>
            </a:fld>
            <a:endParaRPr lang="en-US"/>
          </a:p>
        </p:txBody>
      </p:sp>
    </p:spTree>
    <p:extLst>
      <p:ext uri="{BB962C8B-B14F-4D97-AF65-F5344CB8AC3E}">
        <p14:creationId xmlns:p14="http://schemas.microsoft.com/office/powerpoint/2010/main" val="1886255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C7157-89C3-4BBA-8710-776F5F5835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A80027-6292-4405-80EE-1D8E4558CC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FA464F-ADD0-418B-8538-C0080BFFCBA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7293C9F-C8D6-4102-925A-CFB58D095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701C8A-F6A4-417C-B457-3C3C278B45D7}"/>
              </a:ext>
            </a:extLst>
          </p:cNvPr>
          <p:cNvSpPr>
            <a:spLocks noGrp="1"/>
          </p:cNvSpPr>
          <p:nvPr>
            <p:ph type="sldNum" sz="quarter" idx="12"/>
          </p:nvPr>
        </p:nvSpPr>
        <p:spPr/>
        <p:txBody>
          <a:bodyPr/>
          <a:lstStyle/>
          <a:p>
            <a:fld id="{F3451B78-826D-4FE9-99FE-428C8E62A634}" type="slidenum">
              <a:rPr lang="en-US" smtClean="0"/>
              <a:t>‹#›</a:t>
            </a:fld>
            <a:endParaRPr lang="en-US"/>
          </a:p>
        </p:txBody>
      </p:sp>
    </p:spTree>
    <p:extLst>
      <p:ext uri="{BB962C8B-B14F-4D97-AF65-F5344CB8AC3E}">
        <p14:creationId xmlns:p14="http://schemas.microsoft.com/office/powerpoint/2010/main" val="2102981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07E57-BB6D-4C0D-8724-F62BE671DA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737A11-DAAE-4F34-AEC3-C7E4A51C099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8120A-712C-4168-9922-51C2AC864BF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12D7EFC-3AC5-4181-99B0-3C5B753C0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AAA269-1235-462D-A5FF-0782E66DBAB8}"/>
              </a:ext>
            </a:extLst>
          </p:cNvPr>
          <p:cNvSpPr>
            <a:spLocks noGrp="1"/>
          </p:cNvSpPr>
          <p:nvPr>
            <p:ph type="sldNum" sz="quarter" idx="12"/>
          </p:nvPr>
        </p:nvSpPr>
        <p:spPr/>
        <p:txBody>
          <a:bodyPr/>
          <a:lstStyle/>
          <a:p>
            <a:fld id="{F3451B78-826D-4FE9-99FE-428C8E62A634}" type="slidenum">
              <a:rPr lang="en-US" smtClean="0"/>
              <a:t>‹#›</a:t>
            </a:fld>
            <a:endParaRPr lang="en-US"/>
          </a:p>
        </p:txBody>
      </p:sp>
    </p:spTree>
    <p:extLst>
      <p:ext uri="{BB962C8B-B14F-4D97-AF65-F5344CB8AC3E}">
        <p14:creationId xmlns:p14="http://schemas.microsoft.com/office/powerpoint/2010/main" val="941058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3A987E-5759-4B99-929B-6C95A23CAC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066B48-02A8-4204-892F-5216ADF7DD1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294E4-7CEE-40A6-A90D-172F0834C51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C44F2E6-F5BF-4299-8956-3005176EA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7388C-413F-45A7-8EBC-BC6D4310F734}"/>
              </a:ext>
            </a:extLst>
          </p:cNvPr>
          <p:cNvSpPr>
            <a:spLocks noGrp="1"/>
          </p:cNvSpPr>
          <p:nvPr>
            <p:ph type="sldNum" sz="quarter" idx="12"/>
          </p:nvPr>
        </p:nvSpPr>
        <p:spPr/>
        <p:txBody>
          <a:bodyPr/>
          <a:lstStyle/>
          <a:p>
            <a:fld id="{F3451B78-826D-4FE9-99FE-428C8E62A634}" type="slidenum">
              <a:rPr lang="en-US" smtClean="0"/>
              <a:t>‹#›</a:t>
            </a:fld>
            <a:endParaRPr lang="en-US"/>
          </a:p>
        </p:txBody>
      </p:sp>
    </p:spTree>
    <p:extLst>
      <p:ext uri="{BB962C8B-B14F-4D97-AF65-F5344CB8AC3E}">
        <p14:creationId xmlns:p14="http://schemas.microsoft.com/office/powerpoint/2010/main" val="2357902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776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250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663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17808-C60A-48EF-91EC-2A71B90C2A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65A79D-8987-4DCC-AC7E-61A226D7AA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57E66-179F-49B0-898F-4495020A4C0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D4FF53C-0189-4048-9B2D-543C62CE69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D40D9E-C100-436B-9AA8-389ADF727BE1}"/>
              </a:ext>
            </a:extLst>
          </p:cNvPr>
          <p:cNvSpPr>
            <a:spLocks noGrp="1"/>
          </p:cNvSpPr>
          <p:nvPr>
            <p:ph type="sldNum" sz="quarter" idx="12"/>
          </p:nvPr>
        </p:nvSpPr>
        <p:spPr/>
        <p:txBody>
          <a:bodyPr/>
          <a:lstStyle/>
          <a:p>
            <a:fld id="{F3451B78-826D-4FE9-99FE-428C8E62A634}" type="slidenum">
              <a:rPr lang="en-US" smtClean="0"/>
              <a:t>‹#›</a:t>
            </a:fld>
            <a:endParaRPr lang="en-US"/>
          </a:p>
        </p:txBody>
      </p:sp>
    </p:spTree>
    <p:extLst>
      <p:ext uri="{BB962C8B-B14F-4D97-AF65-F5344CB8AC3E}">
        <p14:creationId xmlns:p14="http://schemas.microsoft.com/office/powerpoint/2010/main" val="304814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30BC4-0C48-4A6A-9573-700D4A908B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97A818-9D6B-4E1C-8BB3-44D87025DB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817DF7-0DAF-462F-8D18-2A9A651EF4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627694F-9CCB-48FC-AC38-74485DD48D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0C5C78-921F-4187-BA89-3C21AAB5D247}"/>
              </a:ext>
            </a:extLst>
          </p:cNvPr>
          <p:cNvSpPr>
            <a:spLocks noGrp="1"/>
          </p:cNvSpPr>
          <p:nvPr>
            <p:ph type="sldNum" sz="quarter" idx="12"/>
          </p:nvPr>
        </p:nvSpPr>
        <p:spPr/>
        <p:txBody>
          <a:bodyPr/>
          <a:lstStyle/>
          <a:p>
            <a:fld id="{F3451B78-826D-4FE9-99FE-428C8E62A634}" type="slidenum">
              <a:rPr lang="en-US" smtClean="0"/>
              <a:t>‹#›</a:t>
            </a:fld>
            <a:endParaRPr lang="en-US"/>
          </a:p>
        </p:txBody>
      </p:sp>
    </p:spTree>
    <p:extLst>
      <p:ext uri="{BB962C8B-B14F-4D97-AF65-F5344CB8AC3E}">
        <p14:creationId xmlns:p14="http://schemas.microsoft.com/office/powerpoint/2010/main" val="116810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CDBB-7E5F-4602-B49D-50A1E60C4B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55F30A-1039-4BB1-9884-004E9DD31D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7278CB-7919-4303-88F5-E9C1219A7BB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6982E9-C68E-4504-A648-08B342AA0A1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6EB31E5-4AC2-48E8-98D7-BAA2E8BDDC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423115-4E48-4897-AB5D-ECC70D163548}"/>
              </a:ext>
            </a:extLst>
          </p:cNvPr>
          <p:cNvSpPr>
            <a:spLocks noGrp="1"/>
          </p:cNvSpPr>
          <p:nvPr>
            <p:ph type="sldNum" sz="quarter" idx="12"/>
          </p:nvPr>
        </p:nvSpPr>
        <p:spPr/>
        <p:txBody>
          <a:bodyPr/>
          <a:lstStyle/>
          <a:p>
            <a:fld id="{F3451B78-826D-4FE9-99FE-428C8E62A634}" type="slidenum">
              <a:rPr lang="en-US" smtClean="0"/>
              <a:t>‹#›</a:t>
            </a:fld>
            <a:endParaRPr lang="en-US"/>
          </a:p>
        </p:txBody>
      </p:sp>
    </p:spTree>
    <p:extLst>
      <p:ext uri="{BB962C8B-B14F-4D97-AF65-F5344CB8AC3E}">
        <p14:creationId xmlns:p14="http://schemas.microsoft.com/office/powerpoint/2010/main" val="2356551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F1119-E197-4326-9AB9-BC5B358A54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2847EA-B63C-4C91-9B44-56370A1CB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24FBB-7655-4A67-8797-5CC969D24A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8D54A7-110E-43C5-96E8-C5DFB6E6E9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5B5FC7-D6E1-457D-A3D9-00797188C8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A68450-B9EB-484B-B4C8-CFBAD7D7D20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EE87FA6-425C-4CB4-8BC3-A45A268CAF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61E96B-9813-4F2F-B49D-2D1EA026F044}"/>
              </a:ext>
            </a:extLst>
          </p:cNvPr>
          <p:cNvSpPr>
            <a:spLocks noGrp="1"/>
          </p:cNvSpPr>
          <p:nvPr>
            <p:ph type="sldNum" sz="quarter" idx="12"/>
          </p:nvPr>
        </p:nvSpPr>
        <p:spPr/>
        <p:txBody>
          <a:bodyPr/>
          <a:lstStyle/>
          <a:p>
            <a:fld id="{F3451B78-826D-4FE9-99FE-428C8E62A634}" type="slidenum">
              <a:rPr lang="en-US" smtClean="0"/>
              <a:t>‹#›</a:t>
            </a:fld>
            <a:endParaRPr lang="en-US"/>
          </a:p>
        </p:txBody>
      </p:sp>
    </p:spTree>
    <p:extLst>
      <p:ext uri="{BB962C8B-B14F-4D97-AF65-F5344CB8AC3E}">
        <p14:creationId xmlns:p14="http://schemas.microsoft.com/office/powerpoint/2010/main" val="331693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4AB7-6C94-4A51-BE4C-00311E976B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C5A9D2-DA2C-48AF-8A21-9749ADC6058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FC196BD-1FEF-43C8-9CE6-AE26261516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8C6C90-23E5-4242-B665-B379741A1E10}"/>
              </a:ext>
            </a:extLst>
          </p:cNvPr>
          <p:cNvSpPr>
            <a:spLocks noGrp="1"/>
          </p:cNvSpPr>
          <p:nvPr>
            <p:ph type="sldNum" sz="quarter" idx="12"/>
          </p:nvPr>
        </p:nvSpPr>
        <p:spPr/>
        <p:txBody>
          <a:bodyPr/>
          <a:lstStyle/>
          <a:p>
            <a:fld id="{F3451B78-826D-4FE9-99FE-428C8E62A634}" type="slidenum">
              <a:rPr lang="en-US" smtClean="0"/>
              <a:t>‹#›</a:t>
            </a:fld>
            <a:endParaRPr lang="en-US"/>
          </a:p>
        </p:txBody>
      </p:sp>
    </p:spTree>
    <p:extLst>
      <p:ext uri="{BB962C8B-B14F-4D97-AF65-F5344CB8AC3E}">
        <p14:creationId xmlns:p14="http://schemas.microsoft.com/office/powerpoint/2010/main" val="228977873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F4110-BEFA-4940-AD2D-A12178A58D3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FC9FC63-2DAB-45D7-812C-C8C29A0038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AE4972-1BB2-4F1C-8356-451943024419}"/>
              </a:ext>
            </a:extLst>
          </p:cNvPr>
          <p:cNvSpPr>
            <a:spLocks noGrp="1"/>
          </p:cNvSpPr>
          <p:nvPr>
            <p:ph type="sldNum" sz="quarter" idx="12"/>
          </p:nvPr>
        </p:nvSpPr>
        <p:spPr/>
        <p:txBody>
          <a:bodyPr/>
          <a:lstStyle/>
          <a:p>
            <a:fld id="{F3451B78-826D-4FE9-99FE-428C8E62A634}" type="slidenum">
              <a:rPr lang="en-US" smtClean="0"/>
              <a:t>‹#›</a:t>
            </a:fld>
            <a:endParaRPr lang="en-US"/>
          </a:p>
        </p:txBody>
      </p:sp>
    </p:spTree>
    <p:extLst>
      <p:ext uri="{BB962C8B-B14F-4D97-AF65-F5344CB8AC3E}">
        <p14:creationId xmlns:p14="http://schemas.microsoft.com/office/powerpoint/2010/main" val="3386820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3C7B6-1DEA-4C45-87CC-769FB200A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1D9068-C8FC-416F-8B6E-B84E3B8EE9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04912E-C792-412E-9FAA-BF2B97C4DC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D39821-A50C-4BC7-8CA5-E14A9667C7C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303EDC1-ACE0-402C-B2DB-1ECECC5BCC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EBC19-0813-4243-8E85-8D5986672F56}"/>
              </a:ext>
            </a:extLst>
          </p:cNvPr>
          <p:cNvSpPr>
            <a:spLocks noGrp="1"/>
          </p:cNvSpPr>
          <p:nvPr>
            <p:ph type="sldNum" sz="quarter" idx="12"/>
          </p:nvPr>
        </p:nvSpPr>
        <p:spPr/>
        <p:txBody>
          <a:bodyPr/>
          <a:lstStyle/>
          <a:p>
            <a:fld id="{F3451B78-826D-4FE9-99FE-428C8E62A634}" type="slidenum">
              <a:rPr lang="en-US" smtClean="0"/>
              <a:t>‹#›</a:t>
            </a:fld>
            <a:endParaRPr lang="en-US"/>
          </a:p>
        </p:txBody>
      </p:sp>
    </p:spTree>
    <p:extLst>
      <p:ext uri="{BB962C8B-B14F-4D97-AF65-F5344CB8AC3E}">
        <p14:creationId xmlns:p14="http://schemas.microsoft.com/office/powerpoint/2010/main" val="3266234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4E2CB-B64B-4D20-90DB-9806577753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2FF768-7473-43F0-8D55-D71BC42E98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A578F4-EF56-4EAD-B25E-67360ECAF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5C37F4-313A-41CD-9C7D-18354A825C4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6C135DE-C24A-4D99-A197-7315984AA4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79814-D394-48DD-9A60-CD69FE4A9DED}"/>
              </a:ext>
            </a:extLst>
          </p:cNvPr>
          <p:cNvSpPr>
            <a:spLocks noGrp="1"/>
          </p:cNvSpPr>
          <p:nvPr>
            <p:ph type="sldNum" sz="quarter" idx="12"/>
          </p:nvPr>
        </p:nvSpPr>
        <p:spPr/>
        <p:txBody>
          <a:bodyPr/>
          <a:lstStyle/>
          <a:p>
            <a:fld id="{F3451B78-826D-4FE9-99FE-428C8E62A634}" type="slidenum">
              <a:rPr lang="en-US" smtClean="0"/>
              <a:t>‹#›</a:t>
            </a:fld>
            <a:endParaRPr lang="en-US"/>
          </a:p>
        </p:txBody>
      </p:sp>
    </p:spTree>
    <p:extLst>
      <p:ext uri="{BB962C8B-B14F-4D97-AF65-F5344CB8AC3E}">
        <p14:creationId xmlns:p14="http://schemas.microsoft.com/office/powerpoint/2010/main" val="3426544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A4D42F-5F62-41AB-A4F7-74221293BF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5D2417-2C0D-4ABC-8E9B-12D1BAE733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05BED-E29E-4B98-B47A-AC84D6BC6A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BA1EAC3-2F81-48AE-A3A7-A5A5D065BA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FE4181-08F9-43CC-92FF-B47AC95FB7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51B78-826D-4FE9-99FE-428C8E62A634}" type="slidenum">
              <a:rPr lang="en-US" smtClean="0"/>
              <a:t>‹#›</a:t>
            </a:fld>
            <a:endParaRPr lang="en-US"/>
          </a:p>
        </p:txBody>
      </p:sp>
    </p:spTree>
    <p:extLst>
      <p:ext uri="{BB962C8B-B14F-4D97-AF65-F5344CB8AC3E}">
        <p14:creationId xmlns:p14="http://schemas.microsoft.com/office/powerpoint/2010/main" val="336288191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662" r:id="rId12"/>
    <p:sldLayoutId id="2147483667" r:id="rId13"/>
    <p:sldLayoutId id="2147483666"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5">
            <a:extLst>
              <a:ext uri="{FF2B5EF4-FFF2-40B4-BE49-F238E27FC236}">
                <a16:creationId xmlns:a16="http://schemas.microsoft.com/office/drawing/2014/main" id="{5CAC6661-E3B4-4015-9048-55127A1B3E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9810"/>
            <a:ext cx="12298681" cy="785186"/>
          </a:xfrm>
          <a:prstGeom prst="rect">
            <a:avLst/>
          </a:prstGeom>
          <a:noFill/>
        </p:spPr>
      </p:pic>
      <p:sp>
        <p:nvSpPr>
          <p:cNvPr id="8" name="TextBox 7">
            <a:extLst>
              <a:ext uri="{FF2B5EF4-FFF2-40B4-BE49-F238E27FC236}">
                <a16:creationId xmlns:a16="http://schemas.microsoft.com/office/drawing/2014/main" id="{FE47A76C-BBED-4045-9DA5-BBEDB966060D}"/>
              </a:ext>
            </a:extLst>
          </p:cNvPr>
          <p:cNvSpPr txBox="1"/>
          <p:nvPr/>
        </p:nvSpPr>
        <p:spPr>
          <a:xfrm>
            <a:off x="-2" y="3861365"/>
            <a:ext cx="12192000"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300"/>
              </a:spcBef>
              <a:spcAft>
                <a:spcPts val="300"/>
              </a:spcAft>
            </a:pPr>
            <a:r>
              <a:rPr lang="en-US" sz="4000" dirty="0">
                <a:solidFill>
                  <a:schemeClr val="accent2"/>
                </a:solidFill>
                <a:ea typeface="+mn-lt"/>
                <a:cs typeface="+mn-lt"/>
              </a:rPr>
              <a:t>Broadspire and </a:t>
            </a:r>
            <a:r>
              <a:rPr lang="en-US" sz="4000" dirty="0" err="1">
                <a:solidFill>
                  <a:schemeClr val="accent2"/>
                </a:solidFill>
                <a:ea typeface="+mn-lt"/>
                <a:cs typeface="+mn-lt"/>
              </a:rPr>
              <a:t>CaseGlide</a:t>
            </a:r>
            <a:r>
              <a:rPr lang="en-US" sz="4000" dirty="0">
                <a:solidFill>
                  <a:schemeClr val="accent2"/>
                </a:solidFill>
                <a:ea typeface="+mn-lt"/>
                <a:cs typeface="+mn-lt"/>
              </a:rPr>
              <a:t> – the claims litigation management solution for your success</a:t>
            </a:r>
          </a:p>
          <a:p>
            <a:pPr algn="ctr">
              <a:spcBef>
                <a:spcPts val="300"/>
              </a:spcBef>
              <a:spcAft>
                <a:spcPts val="300"/>
              </a:spcAft>
            </a:pPr>
            <a:endParaRPr lang="en-US" sz="2000" i="1" dirty="0">
              <a:ea typeface="+mn-lt"/>
              <a:cs typeface="+mn-lt"/>
            </a:endParaRPr>
          </a:p>
        </p:txBody>
      </p:sp>
      <p:pic>
        <p:nvPicPr>
          <p:cNvPr id="1026" name="Picture 2" descr="Medical Management | Crawford &amp; Company | US-Global">
            <a:extLst>
              <a:ext uri="{FF2B5EF4-FFF2-40B4-BE49-F238E27FC236}">
                <a16:creationId xmlns:a16="http://schemas.microsoft.com/office/drawing/2014/main" id="{B6B62540-1E05-984D-BD9C-6C51710634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 y="360098"/>
            <a:ext cx="4930445" cy="36978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90D1B0C-B584-5240-9A43-1D8E4C6CA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952463"/>
            <a:ext cx="5176723" cy="786126"/>
          </a:xfrm>
          <a:prstGeom prst="rect">
            <a:avLst/>
          </a:prstGeom>
        </p:spPr>
      </p:pic>
    </p:spTree>
    <p:extLst>
      <p:ext uri="{BB962C8B-B14F-4D97-AF65-F5344CB8AC3E}">
        <p14:creationId xmlns:p14="http://schemas.microsoft.com/office/powerpoint/2010/main" val="3151624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5">
            <a:extLst>
              <a:ext uri="{FF2B5EF4-FFF2-40B4-BE49-F238E27FC236}">
                <a16:creationId xmlns:a16="http://schemas.microsoft.com/office/drawing/2014/main" id="{5CAC6661-E3B4-4015-9048-55127A1B3E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9810"/>
            <a:ext cx="12298681" cy="785186"/>
          </a:xfrm>
          <a:prstGeom prst="rect">
            <a:avLst/>
          </a:prstGeom>
          <a:noFill/>
        </p:spPr>
      </p:pic>
      <p:sp>
        <p:nvSpPr>
          <p:cNvPr id="28" name="TextBox 27">
            <a:extLst>
              <a:ext uri="{FF2B5EF4-FFF2-40B4-BE49-F238E27FC236}">
                <a16:creationId xmlns:a16="http://schemas.microsoft.com/office/drawing/2014/main" id="{D18517DA-C430-4DE9-B8B8-EA05D8BE8E3A}"/>
              </a:ext>
            </a:extLst>
          </p:cNvPr>
          <p:cNvSpPr txBox="1"/>
          <p:nvPr/>
        </p:nvSpPr>
        <p:spPr>
          <a:xfrm>
            <a:off x="0" y="33374"/>
            <a:ext cx="1219200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chemeClr val="bg1"/>
                </a:solidFill>
              </a:rPr>
              <a:t>About </a:t>
            </a:r>
            <a:r>
              <a:rPr lang="en-US" sz="4000" dirty="0" err="1">
                <a:solidFill>
                  <a:schemeClr val="bg1"/>
                </a:solidFill>
              </a:rPr>
              <a:t>CaseGlide</a:t>
            </a:r>
            <a:endParaRPr lang="en-US" sz="4000" dirty="0">
              <a:solidFill>
                <a:schemeClr val="bg1"/>
              </a:solidFill>
            </a:endParaRPr>
          </a:p>
        </p:txBody>
      </p:sp>
      <p:sp>
        <p:nvSpPr>
          <p:cNvPr id="7" name="Rectangle 6">
            <a:extLst>
              <a:ext uri="{FF2B5EF4-FFF2-40B4-BE49-F238E27FC236}">
                <a16:creationId xmlns:a16="http://schemas.microsoft.com/office/drawing/2014/main" id="{495A2FDD-9945-4063-881B-E578C24927BF}"/>
              </a:ext>
            </a:extLst>
          </p:cNvPr>
          <p:cNvSpPr/>
          <p:nvPr/>
        </p:nvSpPr>
        <p:spPr>
          <a:xfrm>
            <a:off x="8311661" y="4218012"/>
            <a:ext cx="668215" cy="290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D8E54D-D450-43EB-B28D-9F9B935797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6317" y="5720001"/>
            <a:ext cx="3804456" cy="693630"/>
          </a:xfrm>
          <a:prstGeom prst="rect">
            <a:avLst/>
          </a:prstGeom>
        </p:spPr>
      </p:pic>
      <p:pic>
        <p:nvPicPr>
          <p:cNvPr id="3" name="Picture 2">
            <a:extLst>
              <a:ext uri="{FF2B5EF4-FFF2-40B4-BE49-F238E27FC236}">
                <a16:creationId xmlns:a16="http://schemas.microsoft.com/office/drawing/2014/main" id="{0A6DF163-8E18-584E-BFF7-E0D44748B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179" y="974120"/>
            <a:ext cx="4517136" cy="4517136"/>
          </a:xfrm>
          <a:prstGeom prst="rect">
            <a:avLst/>
          </a:prstGeom>
        </p:spPr>
      </p:pic>
      <p:sp>
        <p:nvSpPr>
          <p:cNvPr id="4" name="TextBox 3">
            <a:extLst>
              <a:ext uri="{FF2B5EF4-FFF2-40B4-BE49-F238E27FC236}">
                <a16:creationId xmlns:a16="http://schemas.microsoft.com/office/drawing/2014/main" id="{1CE7AB68-CDC4-D149-8612-EBF06AE91B3A}"/>
              </a:ext>
            </a:extLst>
          </p:cNvPr>
          <p:cNvSpPr txBox="1"/>
          <p:nvPr/>
        </p:nvSpPr>
        <p:spPr>
          <a:xfrm>
            <a:off x="5603444" y="1741017"/>
            <a:ext cx="5596128" cy="2585323"/>
          </a:xfrm>
          <a:prstGeom prst="rect">
            <a:avLst/>
          </a:prstGeom>
          <a:noFill/>
        </p:spPr>
        <p:txBody>
          <a:bodyPr wrap="square" rtlCol="0">
            <a:spAutoFit/>
          </a:bodyPr>
          <a:lstStyle/>
          <a:p>
            <a:r>
              <a:rPr lang="en-US" dirty="0" err="1"/>
              <a:t>CaseGlide</a:t>
            </a:r>
            <a:r>
              <a:rPr lang="en-US" dirty="0"/>
              <a:t> is the industry’s only truly collaborative software platform where attorneys and Broadspire claims professionals work together to resolve litigated files more efficiently, more quickly and with better outcomes.</a:t>
            </a:r>
          </a:p>
          <a:p>
            <a:endParaRPr lang="en-US" dirty="0"/>
          </a:p>
          <a:p>
            <a:r>
              <a:rPr lang="en-US" dirty="0"/>
              <a:t>You benefit from faster case closures, improved defense attorney alignment, and legal fee and indemnity savings.  </a:t>
            </a:r>
            <a:r>
              <a:rPr lang="en-US" dirty="0" err="1"/>
              <a:t>CaseGlide’s</a:t>
            </a:r>
            <a:r>
              <a:rPr lang="en-US" dirty="0"/>
              <a:t> reporting engine also provides you unparalleled access to program data and metrics.</a:t>
            </a:r>
          </a:p>
        </p:txBody>
      </p:sp>
    </p:spTree>
    <p:extLst>
      <p:ext uri="{BB962C8B-B14F-4D97-AF65-F5344CB8AC3E}">
        <p14:creationId xmlns:p14="http://schemas.microsoft.com/office/powerpoint/2010/main" val="309079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5">
            <a:extLst>
              <a:ext uri="{FF2B5EF4-FFF2-40B4-BE49-F238E27FC236}">
                <a16:creationId xmlns:a16="http://schemas.microsoft.com/office/drawing/2014/main" id="{5CAC6661-E3B4-4015-9048-55127A1B3E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9810"/>
            <a:ext cx="12298681" cy="785186"/>
          </a:xfrm>
          <a:prstGeom prst="rect">
            <a:avLst/>
          </a:prstGeom>
          <a:noFill/>
        </p:spPr>
      </p:pic>
      <p:sp>
        <p:nvSpPr>
          <p:cNvPr id="8" name="TextBox 7">
            <a:extLst>
              <a:ext uri="{FF2B5EF4-FFF2-40B4-BE49-F238E27FC236}">
                <a16:creationId xmlns:a16="http://schemas.microsoft.com/office/drawing/2014/main" id="{FE47A76C-BBED-4045-9DA5-BBEDB966060D}"/>
              </a:ext>
            </a:extLst>
          </p:cNvPr>
          <p:cNvSpPr txBox="1"/>
          <p:nvPr/>
        </p:nvSpPr>
        <p:spPr>
          <a:xfrm>
            <a:off x="373931" y="1389980"/>
            <a:ext cx="7171064"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3200" b="1" dirty="0">
                <a:solidFill>
                  <a:schemeClr val="accent2"/>
                </a:solidFill>
              </a:rPr>
              <a:t>One Unified System</a:t>
            </a:r>
            <a:endParaRPr lang="en-US" sz="2400" b="1" dirty="0">
              <a:solidFill>
                <a:schemeClr val="accent2"/>
              </a:solidFill>
              <a:ea typeface="+mn-lt"/>
              <a:cs typeface="+mn-lt"/>
            </a:endParaRPr>
          </a:p>
          <a:p>
            <a:pPr>
              <a:spcBef>
                <a:spcPts val="600"/>
              </a:spcBef>
              <a:spcAft>
                <a:spcPts val="600"/>
              </a:spcAft>
            </a:pPr>
            <a:r>
              <a:rPr lang="en-US" sz="2000" dirty="0">
                <a:ea typeface="+mn-lt"/>
                <a:cs typeface="+mn-lt"/>
              </a:rPr>
              <a:t>The </a:t>
            </a:r>
            <a:r>
              <a:rPr lang="en-US" sz="2000" dirty="0" err="1">
                <a:ea typeface="+mn-lt"/>
                <a:cs typeface="+mn-lt"/>
              </a:rPr>
              <a:t>CaseGlide</a:t>
            </a:r>
            <a:r>
              <a:rPr lang="en-US" sz="2000" dirty="0">
                <a:ea typeface="+mn-lt"/>
                <a:cs typeface="+mn-lt"/>
              </a:rPr>
              <a:t> system aligns your prescribed workflows with your attorneys’ work, ensuring all parties are working closely together and on task</a:t>
            </a:r>
          </a:p>
          <a:p>
            <a:pPr>
              <a:spcBef>
                <a:spcPts val="600"/>
              </a:spcBef>
              <a:spcAft>
                <a:spcPts val="600"/>
              </a:spcAft>
            </a:pPr>
            <a:r>
              <a:rPr lang="en-US" sz="2000" dirty="0"/>
              <a:t>Broadspire claims professionals and attorneys work directly in the system, storing documents centrally, scheduling important events and no longer having to rely on email</a:t>
            </a:r>
          </a:p>
          <a:p>
            <a:pPr>
              <a:spcBef>
                <a:spcPts val="600"/>
              </a:spcBef>
              <a:spcAft>
                <a:spcPts val="600"/>
              </a:spcAft>
            </a:pPr>
            <a:r>
              <a:rPr lang="en-US" sz="2000" dirty="0"/>
              <a:t>All the data and transactions are captured and reportable, offering you and your Broadspire team access to results, key program metrics and dashboards</a:t>
            </a:r>
          </a:p>
          <a:p>
            <a:pPr>
              <a:spcBef>
                <a:spcPts val="600"/>
              </a:spcBef>
              <a:spcAft>
                <a:spcPts val="600"/>
              </a:spcAft>
            </a:pPr>
            <a:r>
              <a:rPr lang="en-US" sz="2000" dirty="0"/>
              <a:t>You benefit from more efficient processes, fast case closure, and decreased legal costs and indemnity</a:t>
            </a:r>
            <a:endParaRPr lang="en-US" dirty="0">
              <a:ea typeface="+mn-lt"/>
              <a:cs typeface="+mn-lt"/>
            </a:endParaRPr>
          </a:p>
        </p:txBody>
      </p:sp>
      <p:sp>
        <p:nvSpPr>
          <p:cNvPr id="28" name="TextBox 27">
            <a:extLst>
              <a:ext uri="{FF2B5EF4-FFF2-40B4-BE49-F238E27FC236}">
                <a16:creationId xmlns:a16="http://schemas.microsoft.com/office/drawing/2014/main" id="{D18517DA-C430-4DE9-B8B8-EA05D8BE8E3A}"/>
              </a:ext>
            </a:extLst>
          </p:cNvPr>
          <p:cNvSpPr txBox="1"/>
          <p:nvPr/>
        </p:nvSpPr>
        <p:spPr>
          <a:xfrm>
            <a:off x="0" y="33374"/>
            <a:ext cx="1219200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chemeClr val="bg1"/>
                </a:solidFill>
              </a:rPr>
              <a:t>Matter Management and Workflows</a:t>
            </a:r>
          </a:p>
        </p:txBody>
      </p:sp>
      <p:sp>
        <p:nvSpPr>
          <p:cNvPr id="7" name="Rectangle 6">
            <a:extLst>
              <a:ext uri="{FF2B5EF4-FFF2-40B4-BE49-F238E27FC236}">
                <a16:creationId xmlns:a16="http://schemas.microsoft.com/office/drawing/2014/main" id="{495A2FDD-9945-4063-881B-E578C24927BF}"/>
              </a:ext>
            </a:extLst>
          </p:cNvPr>
          <p:cNvSpPr/>
          <p:nvPr/>
        </p:nvSpPr>
        <p:spPr>
          <a:xfrm>
            <a:off x="8311661" y="4218012"/>
            <a:ext cx="668215" cy="290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2708A55-F209-473B-8ECD-57743C707FF1}"/>
              </a:ext>
            </a:extLst>
          </p:cNvPr>
          <p:cNvGrpSpPr/>
          <p:nvPr/>
        </p:nvGrpSpPr>
        <p:grpSpPr>
          <a:xfrm>
            <a:off x="8979876" y="1065334"/>
            <a:ext cx="2838193" cy="2306432"/>
            <a:chOff x="9131721" y="911375"/>
            <a:chExt cx="2838193" cy="2306432"/>
          </a:xfrm>
        </p:grpSpPr>
        <p:pic>
          <p:nvPicPr>
            <p:cNvPr id="10" name="Picture 21" descr="A screenshot of a computer screen&#10;&#10;Description generated with very high confidence">
              <a:extLst>
                <a:ext uri="{FF2B5EF4-FFF2-40B4-BE49-F238E27FC236}">
                  <a16:creationId xmlns:a16="http://schemas.microsoft.com/office/drawing/2014/main" id="{89C9BE8F-3621-4F46-9313-068C2708EED4}"/>
                </a:ext>
              </a:extLst>
            </p:cNvPr>
            <p:cNvPicPr>
              <a:picLocks noChangeAspect="1"/>
            </p:cNvPicPr>
            <p:nvPr/>
          </p:nvPicPr>
          <p:blipFill>
            <a:blip r:embed="rId4"/>
            <a:stretch>
              <a:fillRect/>
            </a:stretch>
          </p:blipFill>
          <p:spPr>
            <a:xfrm>
              <a:off x="9131721" y="911375"/>
              <a:ext cx="2838193" cy="2306432"/>
            </a:xfrm>
            <a:prstGeom prst="rect">
              <a:avLst/>
            </a:prstGeom>
          </p:spPr>
        </p:pic>
        <p:pic>
          <p:nvPicPr>
            <p:cNvPr id="11" name="Picture 10">
              <a:extLst>
                <a:ext uri="{FF2B5EF4-FFF2-40B4-BE49-F238E27FC236}">
                  <a16:creationId xmlns:a16="http://schemas.microsoft.com/office/drawing/2014/main" id="{276BE60B-5EFC-45BB-B6A5-47F01E21F435}"/>
                </a:ext>
              </a:extLst>
            </p:cNvPr>
            <p:cNvPicPr>
              <a:picLocks noChangeAspect="1"/>
            </p:cNvPicPr>
            <p:nvPr/>
          </p:nvPicPr>
          <p:blipFill>
            <a:blip r:embed="rId5"/>
            <a:stretch>
              <a:fillRect/>
            </a:stretch>
          </p:blipFill>
          <p:spPr>
            <a:xfrm>
              <a:off x="9449205" y="974126"/>
              <a:ext cx="2423561" cy="1507567"/>
            </a:xfrm>
            <a:prstGeom prst="rect">
              <a:avLst/>
            </a:prstGeom>
          </p:spPr>
        </p:pic>
      </p:grpSp>
      <p:pic>
        <p:nvPicPr>
          <p:cNvPr id="12" name="Picture 11">
            <a:extLst>
              <a:ext uri="{FF2B5EF4-FFF2-40B4-BE49-F238E27FC236}">
                <a16:creationId xmlns:a16="http://schemas.microsoft.com/office/drawing/2014/main" id="{C3D8E54D-D450-43EB-B28D-9F9B935797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2545" y="6358033"/>
            <a:ext cx="2175746" cy="396683"/>
          </a:xfrm>
          <a:prstGeom prst="rect">
            <a:avLst/>
          </a:prstGeom>
        </p:spPr>
      </p:pic>
      <p:pic>
        <p:nvPicPr>
          <p:cNvPr id="13" name="Picture 23" descr="A screenshot of a computer&#10;&#10;Description generated with very high confidence">
            <a:extLst>
              <a:ext uri="{FF2B5EF4-FFF2-40B4-BE49-F238E27FC236}">
                <a16:creationId xmlns:a16="http://schemas.microsoft.com/office/drawing/2014/main" id="{BC358768-F484-4F5F-84E1-D39CC292EB8A}"/>
              </a:ext>
            </a:extLst>
          </p:cNvPr>
          <p:cNvPicPr>
            <a:picLocks noChangeAspect="1"/>
          </p:cNvPicPr>
          <p:nvPr/>
        </p:nvPicPr>
        <p:blipFill>
          <a:blip r:embed="rId7"/>
          <a:stretch>
            <a:fillRect/>
          </a:stretch>
        </p:blipFill>
        <p:spPr>
          <a:xfrm>
            <a:off x="8073484" y="3609893"/>
            <a:ext cx="2926359" cy="2377485"/>
          </a:xfrm>
          <a:prstGeom prst="rect">
            <a:avLst/>
          </a:prstGeom>
        </p:spPr>
      </p:pic>
      <p:pic>
        <p:nvPicPr>
          <p:cNvPr id="14" name="Picture 2" descr="Medical Management | Crawford &amp; Company | US-Global">
            <a:extLst>
              <a:ext uri="{FF2B5EF4-FFF2-40B4-BE49-F238E27FC236}">
                <a16:creationId xmlns:a16="http://schemas.microsoft.com/office/drawing/2014/main" id="{D16DE1B4-DA46-CE47-8476-4029D00B17F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2519" b="26018"/>
          <a:stretch/>
        </p:blipFill>
        <p:spPr bwMode="auto">
          <a:xfrm>
            <a:off x="56083" y="6202834"/>
            <a:ext cx="1999488" cy="62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115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5">
            <a:extLst>
              <a:ext uri="{FF2B5EF4-FFF2-40B4-BE49-F238E27FC236}">
                <a16:creationId xmlns:a16="http://schemas.microsoft.com/office/drawing/2014/main" id="{5CAC6661-E3B4-4015-9048-55127A1B3E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9810"/>
            <a:ext cx="12298681" cy="785186"/>
          </a:xfrm>
          <a:prstGeom prst="rect">
            <a:avLst/>
          </a:prstGeom>
          <a:noFill/>
        </p:spPr>
      </p:pic>
      <p:sp>
        <p:nvSpPr>
          <p:cNvPr id="8" name="TextBox 7">
            <a:extLst>
              <a:ext uri="{FF2B5EF4-FFF2-40B4-BE49-F238E27FC236}">
                <a16:creationId xmlns:a16="http://schemas.microsoft.com/office/drawing/2014/main" id="{FE47A76C-BBED-4045-9DA5-BBEDB966060D}"/>
              </a:ext>
            </a:extLst>
          </p:cNvPr>
          <p:cNvSpPr txBox="1"/>
          <p:nvPr/>
        </p:nvSpPr>
        <p:spPr>
          <a:xfrm>
            <a:off x="373931" y="1389980"/>
            <a:ext cx="7171064"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3200" b="1" dirty="0">
                <a:solidFill>
                  <a:schemeClr val="accent2"/>
                </a:solidFill>
              </a:rPr>
              <a:t>Insight into Performance and Expense</a:t>
            </a:r>
            <a:endParaRPr lang="en-US" sz="2400" b="1" dirty="0">
              <a:solidFill>
                <a:schemeClr val="accent2"/>
              </a:solidFill>
              <a:ea typeface="+mn-lt"/>
              <a:cs typeface="+mn-lt"/>
            </a:endParaRPr>
          </a:p>
          <a:p>
            <a:pPr>
              <a:spcBef>
                <a:spcPts val="600"/>
              </a:spcBef>
              <a:spcAft>
                <a:spcPts val="600"/>
              </a:spcAft>
            </a:pPr>
            <a:r>
              <a:rPr lang="en-US" sz="2000" dirty="0">
                <a:ea typeface="+mn-lt"/>
                <a:cs typeface="+mn-lt"/>
              </a:rPr>
              <a:t>Attorney performance is tracked throughout the case lifecycle – including costs, duration and Broadspire claims professionals’ feedback</a:t>
            </a:r>
          </a:p>
          <a:p>
            <a:pPr>
              <a:spcBef>
                <a:spcPts val="600"/>
              </a:spcBef>
              <a:spcAft>
                <a:spcPts val="600"/>
              </a:spcAft>
            </a:pPr>
            <a:r>
              <a:rPr lang="en-US" sz="2000" dirty="0"/>
              <a:t>You and your Broadspire claims team can make attorney selection decisions with clarity - Identify and properly distribute cases to attorneys excelling at closures, expense management and settlement amounts</a:t>
            </a:r>
          </a:p>
          <a:p>
            <a:pPr>
              <a:spcBef>
                <a:spcPts val="600"/>
              </a:spcBef>
              <a:spcAft>
                <a:spcPts val="600"/>
              </a:spcAft>
            </a:pPr>
            <a:r>
              <a:rPr lang="en-US" sz="2000" dirty="0">
                <a:ea typeface="+mn-lt"/>
                <a:cs typeface="+mn-lt"/>
              </a:rPr>
              <a:t>You benefit from knowing that attorney selection is based on data and results, helping to reduce unnecessary legal fees and poor outcomes</a:t>
            </a:r>
          </a:p>
        </p:txBody>
      </p:sp>
      <p:sp>
        <p:nvSpPr>
          <p:cNvPr id="28" name="TextBox 27">
            <a:extLst>
              <a:ext uri="{FF2B5EF4-FFF2-40B4-BE49-F238E27FC236}">
                <a16:creationId xmlns:a16="http://schemas.microsoft.com/office/drawing/2014/main" id="{D18517DA-C430-4DE9-B8B8-EA05D8BE8E3A}"/>
              </a:ext>
            </a:extLst>
          </p:cNvPr>
          <p:cNvSpPr txBox="1"/>
          <p:nvPr/>
        </p:nvSpPr>
        <p:spPr>
          <a:xfrm>
            <a:off x="0" y="33374"/>
            <a:ext cx="1219200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chemeClr val="bg1"/>
                </a:solidFill>
              </a:rPr>
              <a:t>Attorney Scorecards</a:t>
            </a:r>
          </a:p>
        </p:txBody>
      </p:sp>
      <p:sp>
        <p:nvSpPr>
          <p:cNvPr id="7" name="Rectangle 6">
            <a:extLst>
              <a:ext uri="{FF2B5EF4-FFF2-40B4-BE49-F238E27FC236}">
                <a16:creationId xmlns:a16="http://schemas.microsoft.com/office/drawing/2014/main" id="{495A2FDD-9945-4063-881B-E578C24927BF}"/>
              </a:ext>
            </a:extLst>
          </p:cNvPr>
          <p:cNvSpPr/>
          <p:nvPr/>
        </p:nvSpPr>
        <p:spPr>
          <a:xfrm>
            <a:off x="8311661" y="4218012"/>
            <a:ext cx="668215" cy="290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D8E54D-D450-43EB-B28D-9F9B935797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2545" y="6358033"/>
            <a:ext cx="2175746" cy="396683"/>
          </a:xfrm>
          <a:prstGeom prst="rect">
            <a:avLst/>
          </a:prstGeom>
        </p:spPr>
      </p:pic>
      <p:pic>
        <p:nvPicPr>
          <p:cNvPr id="14" name="Picture 6" descr="A screenshot of a computer&#10;&#10;Description generated with very high confidence">
            <a:extLst>
              <a:ext uri="{FF2B5EF4-FFF2-40B4-BE49-F238E27FC236}">
                <a16:creationId xmlns:a16="http://schemas.microsoft.com/office/drawing/2014/main" id="{26DE3761-42E8-4A34-8F37-E0184338F598}"/>
              </a:ext>
            </a:extLst>
          </p:cNvPr>
          <p:cNvPicPr>
            <a:picLocks noChangeAspect="1"/>
          </p:cNvPicPr>
          <p:nvPr/>
        </p:nvPicPr>
        <p:blipFill rotWithShape="1">
          <a:blip r:embed="rId5"/>
          <a:srcRect t="14658" r="-792"/>
          <a:stretch/>
        </p:blipFill>
        <p:spPr>
          <a:xfrm>
            <a:off x="7419499" y="1840595"/>
            <a:ext cx="4879180" cy="3343196"/>
          </a:xfrm>
          <a:prstGeom prst="rect">
            <a:avLst/>
          </a:prstGeom>
        </p:spPr>
      </p:pic>
      <p:pic>
        <p:nvPicPr>
          <p:cNvPr id="13" name="Picture 2" descr="Medical Management | Crawford &amp; Company | US-Global">
            <a:extLst>
              <a:ext uri="{FF2B5EF4-FFF2-40B4-BE49-F238E27FC236}">
                <a16:creationId xmlns:a16="http://schemas.microsoft.com/office/drawing/2014/main" id="{53287EBF-CF7C-9540-8F60-086973A40C1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519" b="26018"/>
          <a:stretch/>
        </p:blipFill>
        <p:spPr bwMode="auto">
          <a:xfrm>
            <a:off x="56083" y="6202834"/>
            <a:ext cx="1999488" cy="62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993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5">
            <a:extLst>
              <a:ext uri="{FF2B5EF4-FFF2-40B4-BE49-F238E27FC236}">
                <a16:creationId xmlns:a16="http://schemas.microsoft.com/office/drawing/2014/main" id="{5CAC6661-E3B4-4015-9048-55127A1B3E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9810"/>
            <a:ext cx="12298681" cy="785186"/>
          </a:xfrm>
          <a:prstGeom prst="rect">
            <a:avLst/>
          </a:prstGeom>
          <a:noFill/>
        </p:spPr>
      </p:pic>
      <p:sp>
        <p:nvSpPr>
          <p:cNvPr id="8" name="TextBox 7">
            <a:extLst>
              <a:ext uri="{FF2B5EF4-FFF2-40B4-BE49-F238E27FC236}">
                <a16:creationId xmlns:a16="http://schemas.microsoft.com/office/drawing/2014/main" id="{FE47A76C-BBED-4045-9DA5-BBEDB966060D}"/>
              </a:ext>
            </a:extLst>
          </p:cNvPr>
          <p:cNvSpPr txBox="1"/>
          <p:nvPr/>
        </p:nvSpPr>
        <p:spPr>
          <a:xfrm>
            <a:off x="373931" y="1389980"/>
            <a:ext cx="7171064"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3200" b="1" dirty="0">
                <a:solidFill>
                  <a:schemeClr val="accent2"/>
                </a:solidFill>
              </a:rPr>
              <a:t>Legal Spend Control and Compliance</a:t>
            </a:r>
            <a:endParaRPr lang="en-US" sz="2400" b="1" dirty="0">
              <a:solidFill>
                <a:schemeClr val="accent2"/>
              </a:solidFill>
              <a:ea typeface="+mn-lt"/>
              <a:cs typeface="+mn-lt"/>
            </a:endParaRPr>
          </a:p>
          <a:p>
            <a:pPr>
              <a:spcBef>
                <a:spcPts val="600"/>
              </a:spcBef>
              <a:spcAft>
                <a:spcPts val="600"/>
              </a:spcAft>
            </a:pPr>
            <a:r>
              <a:rPr lang="en-US" sz="2000" dirty="0" err="1">
                <a:ea typeface="+mn-lt"/>
                <a:cs typeface="+mn-lt"/>
              </a:rPr>
              <a:t>CaseGlide</a:t>
            </a:r>
            <a:r>
              <a:rPr lang="en-US" sz="2000" dirty="0">
                <a:ea typeface="+mn-lt"/>
                <a:cs typeface="+mn-lt"/>
              </a:rPr>
              <a:t> approves invoices compliant with your guidelines and flags or automatically adjusts non-compliant invoices</a:t>
            </a:r>
          </a:p>
          <a:p>
            <a:pPr>
              <a:spcBef>
                <a:spcPts val="600"/>
              </a:spcBef>
              <a:spcAft>
                <a:spcPts val="600"/>
              </a:spcAft>
            </a:pPr>
            <a:r>
              <a:rPr lang="en-US" sz="2000" dirty="0">
                <a:ea typeface="+mn-lt"/>
                <a:cs typeface="+mn-lt"/>
              </a:rPr>
              <a:t>The system includes a fully configurable rules engine for reviewing your attorneys’ invoices for compliance with your billing guidelines</a:t>
            </a:r>
          </a:p>
          <a:p>
            <a:pPr>
              <a:spcBef>
                <a:spcPts val="600"/>
              </a:spcBef>
              <a:spcAft>
                <a:spcPts val="600"/>
              </a:spcAft>
            </a:pPr>
            <a:r>
              <a:rPr lang="en-US" sz="2000" dirty="0">
                <a:ea typeface="+mn-lt"/>
                <a:cs typeface="+mn-lt"/>
              </a:rPr>
              <a:t>You can realize substantial fee savings and actionable intelligence that helps you make better, more informed claims program decisions</a:t>
            </a:r>
            <a:endParaRPr lang="en-US" sz="2000" dirty="0"/>
          </a:p>
          <a:p>
            <a:pPr>
              <a:spcBef>
                <a:spcPts val="600"/>
              </a:spcBef>
              <a:spcAft>
                <a:spcPts val="600"/>
              </a:spcAft>
            </a:pPr>
            <a:endParaRPr lang="en-US" dirty="0">
              <a:ea typeface="+mn-lt"/>
              <a:cs typeface="+mn-lt"/>
            </a:endParaRPr>
          </a:p>
        </p:txBody>
      </p:sp>
      <p:sp>
        <p:nvSpPr>
          <p:cNvPr id="28" name="TextBox 27">
            <a:extLst>
              <a:ext uri="{FF2B5EF4-FFF2-40B4-BE49-F238E27FC236}">
                <a16:creationId xmlns:a16="http://schemas.microsoft.com/office/drawing/2014/main" id="{D18517DA-C430-4DE9-B8B8-EA05D8BE8E3A}"/>
              </a:ext>
            </a:extLst>
          </p:cNvPr>
          <p:cNvSpPr txBox="1"/>
          <p:nvPr/>
        </p:nvSpPr>
        <p:spPr>
          <a:xfrm>
            <a:off x="0" y="33374"/>
            <a:ext cx="1219200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chemeClr val="bg1"/>
                </a:solidFill>
              </a:rPr>
              <a:t>E-Billing and Legal Bill Review</a:t>
            </a:r>
          </a:p>
        </p:txBody>
      </p:sp>
      <p:sp>
        <p:nvSpPr>
          <p:cNvPr id="7" name="Rectangle 6">
            <a:extLst>
              <a:ext uri="{FF2B5EF4-FFF2-40B4-BE49-F238E27FC236}">
                <a16:creationId xmlns:a16="http://schemas.microsoft.com/office/drawing/2014/main" id="{495A2FDD-9945-4063-881B-E578C24927BF}"/>
              </a:ext>
            </a:extLst>
          </p:cNvPr>
          <p:cNvSpPr/>
          <p:nvPr/>
        </p:nvSpPr>
        <p:spPr>
          <a:xfrm>
            <a:off x="8311661" y="4218012"/>
            <a:ext cx="668215" cy="290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D8E54D-D450-43EB-B28D-9F9B935797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2545" y="6358033"/>
            <a:ext cx="2175746" cy="396683"/>
          </a:xfrm>
          <a:prstGeom prst="rect">
            <a:avLst/>
          </a:prstGeom>
        </p:spPr>
      </p:pic>
      <p:grpSp>
        <p:nvGrpSpPr>
          <p:cNvPr id="2" name="Group 1">
            <a:extLst>
              <a:ext uri="{FF2B5EF4-FFF2-40B4-BE49-F238E27FC236}">
                <a16:creationId xmlns:a16="http://schemas.microsoft.com/office/drawing/2014/main" id="{F02A5B18-7650-41C9-B05A-2DE7D3E08ED7}"/>
              </a:ext>
            </a:extLst>
          </p:cNvPr>
          <p:cNvGrpSpPr/>
          <p:nvPr/>
        </p:nvGrpSpPr>
        <p:grpSpPr>
          <a:xfrm>
            <a:off x="7756187" y="1557066"/>
            <a:ext cx="4152104" cy="3702355"/>
            <a:chOff x="785004" y="126022"/>
            <a:chExt cx="4698520" cy="3989277"/>
          </a:xfrm>
        </p:grpSpPr>
        <p:pic>
          <p:nvPicPr>
            <p:cNvPr id="10" name="Picture 2" descr="A picture containing monitor, computer, sitting&#10;&#10;Description generated with very high confidence">
              <a:extLst>
                <a:ext uri="{FF2B5EF4-FFF2-40B4-BE49-F238E27FC236}">
                  <a16:creationId xmlns:a16="http://schemas.microsoft.com/office/drawing/2014/main" id="{E3A777ED-6389-4059-8C50-02BF918D4E54}"/>
                </a:ext>
              </a:extLst>
            </p:cNvPr>
            <p:cNvPicPr>
              <a:picLocks noChangeAspect="1"/>
            </p:cNvPicPr>
            <p:nvPr/>
          </p:nvPicPr>
          <p:blipFill>
            <a:blip r:embed="rId5"/>
            <a:stretch>
              <a:fillRect/>
            </a:stretch>
          </p:blipFill>
          <p:spPr>
            <a:xfrm>
              <a:off x="785004" y="126022"/>
              <a:ext cx="4698520" cy="3989277"/>
            </a:xfrm>
            <a:prstGeom prst="rect">
              <a:avLst/>
            </a:prstGeom>
          </p:spPr>
        </p:pic>
        <p:pic>
          <p:nvPicPr>
            <p:cNvPr id="11" name="Picture 4" descr="A screenshot of a cell phone&#10;&#10;Description generated with very high confidence">
              <a:extLst>
                <a:ext uri="{FF2B5EF4-FFF2-40B4-BE49-F238E27FC236}">
                  <a16:creationId xmlns:a16="http://schemas.microsoft.com/office/drawing/2014/main" id="{5A031050-42CA-4B19-B6F0-C80480E6D203}"/>
                </a:ext>
              </a:extLst>
            </p:cNvPr>
            <p:cNvPicPr>
              <a:picLocks noChangeAspect="1"/>
            </p:cNvPicPr>
            <p:nvPr/>
          </p:nvPicPr>
          <p:blipFill>
            <a:blip r:embed="rId6"/>
            <a:stretch>
              <a:fillRect/>
            </a:stretch>
          </p:blipFill>
          <p:spPr>
            <a:xfrm>
              <a:off x="971908" y="472655"/>
              <a:ext cx="4339085" cy="2490877"/>
            </a:xfrm>
            <a:prstGeom prst="rect">
              <a:avLst/>
            </a:prstGeom>
          </p:spPr>
        </p:pic>
      </p:grpSp>
      <p:pic>
        <p:nvPicPr>
          <p:cNvPr id="13" name="Picture 2" descr="Medical Management | Crawford &amp; Company | US-Global">
            <a:extLst>
              <a:ext uri="{FF2B5EF4-FFF2-40B4-BE49-F238E27FC236}">
                <a16:creationId xmlns:a16="http://schemas.microsoft.com/office/drawing/2014/main" id="{B90C39E6-1210-A845-ABC6-24BB8FB244E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2519" b="26018"/>
          <a:stretch/>
        </p:blipFill>
        <p:spPr bwMode="auto">
          <a:xfrm>
            <a:off x="56083" y="6202834"/>
            <a:ext cx="1999488" cy="62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62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5">
            <a:extLst>
              <a:ext uri="{FF2B5EF4-FFF2-40B4-BE49-F238E27FC236}">
                <a16:creationId xmlns:a16="http://schemas.microsoft.com/office/drawing/2014/main" id="{5CAC6661-E3B4-4015-9048-55127A1B3E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9810"/>
            <a:ext cx="12298681" cy="785186"/>
          </a:xfrm>
          <a:prstGeom prst="rect">
            <a:avLst/>
          </a:prstGeom>
          <a:noFill/>
        </p:spPr>
      </p:pic>
      <p:sp>
        <p:nvSpPr>
          <p:cNvPr id="8" name="TextBox 7">
            <a:extLst>
              <a:ext uri="{FF2B5EF4-FFF2-40B4-BE49-F238E27FC236}">
                <a16:creationId xmlns:a16="http://schemas.microsoft.com/office/drawing/2014/main" id="{FE47A76C-BBED-4045-9DA5-BBEDB966060D}"/>
              </a:ext>
            </a:extLst>
          </p:cNvPr>
          <p:cNvSpPr txBox="1"/>
          <p:nvPr/>
        </p:nvSpPr>
        <p:spPr>
          <a:xfrm>
            <a:off x="373931" y="1985596"/>
            <a:ext cx="7850348"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3200" b="1" dirty="0">
                <a:solidFill>
                  <a:schemeClr val="accent2"/>
                </a:solidFill>
              </a:rPr>
              <a:t>CaseGlide and the Broadspire Claims System:</a:t>
            </a:r>
            <a:endParaRPr lang="en-US" sz="2400" b="1" dirty="0">
              <a:solidFill>
                <a:schemeClr val="accent2"/>
              </a:solidFill>
              <a:ea typeface="+mn-lt"/>
              <a:cs typeface="+mn-lt"/>
            </a:endParaRPr>
          </a:p>
          <a:p>
            <a:pPr>
              <a:spcBef>
                <a:spcPts val="600"/>
              </a:spcBef>
              <a:spcAft>
                <a:spcPts val="600"/>
              </a:spcAft>
            </a:pPr>
            <a:r>
              <a:rPr lang="en-US" sz="2000" dirty="0">
                <a:ea typeface="+mn-lt"/>
                <a:cs typeface="+mn-lt"/>
              </a:rPr>
              <a:t>CaseGlide is integrated with Broadspire’s Claims technology where CaseGlide passes file information, documents, notes and other important data to the claims system case files</a:t>
            </a:r>
          </a:p>
          <a:p>
            <a:pPr>
              <a:spcBef>
                <a:spcPts val="600"/>
              </a:spcBef>
              <a:spcAft>
                <a:spcPts val="600"/>
              </a:spcAft>
            </a:pPr>
            <a:r>
              <a:rPr lang="en-US" sz="2000" dirty="0">
                <a:ea typeface="+mn-lt"/>
                <a:cs typeface="+mn-lt"/>
              </a:rPr>
              <a:t>There is no redundant data entry for Broadspire claims professionals, allowing for even greater efficiency gains</a:t>
            </a:r>
          </a:p>
        </p:txBody>
      </p:sp>
      <p:sp>
        <p:nvSpPr>
          <p:cNvPr id="7" name="Rectangle 6">
            <a:extLst>
              <a:ext uri="{FF2B5EF4-FFF2-40B4-BE49-F238E27FC236}">
                <a16:creationId xmlns:a16="http://schemas.microsoft.com/office/drawing/2014/main" id="{495A2FDD-9945-4063-881B-E578C24927BF}"/>
              </a:ext>
            </a:extLst>
          </p:cNvPr>
          <p:cNvSpPr/>
          <p:nvPr/>
        </p:nvSpPr>
        <p:spPr>
          <a:xfrm>
            <a:off x="8311661" y="4218012"/>
            <a:ext cx="668215" cy="290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2708A55-F209-473B-8ECD-57743C707FF1}"/>
              </a:ext>
            </a:extLst>
          </p:cNvPr>
          <p:cNvGrpSpPr/>
          <p:nvPr/>
        </p:nvGrpSpPr>
        <p:grpSpPr>
          <a:xfrm>
            <a:off x="9265186" y="1549290"/>
            <a:ext cx="2552883" cy="2074577"/>
            <a:chOff x="9131721" y="911375"/>
            <a:chExt cx="2838193" cy="2306432"/>
          </a:xfrm>
        </p:grpSpPr>
        <p:pic>
          <p:nvPicPr>
            <p:cNvPr id="10" name="Picture 21" descr="A screenshot of a computer screen&#10;&#10;Description generated with very high confidence">
              <a:extLst>
                <a:ext uri="{FF2B5EF4-FFF2-40B4-BE49-F238E27FC236}">
                  <a16:creationId xmlns:a16="http://schemas.microsoft.com/office/drawing/2014/main" id="{89C9BE8F-3621-4F46-9313-068C2708EED4}"/>
                </a:ext>
              </a:extLst>
            </p:cNvPr>
            <p:cNvPicPr>
              <a:picLocks noChangeAspect="1"/>
            </p:cNvPicPr>
            <p:nvPr/>
          </p:nvPicPr>
          <p:blipFill>
            <a:blip r:embed="rId4"/>
            <a:stretch>
              <a:fillRect/>
            </a:stretch>
          </p:blipFill>
          <p:spPr>
            <a:xfrm>
              <a:off x="9131721" y="911375"/>
              <a:ext cx="2838193" cy="2306432"/>
            </a:xfrm>
            <a:prstGeom prst="rect">
              <a:avLst/>
            </a:prstGeom>
          </p:spPr>
        </p:pic>
        <p:pic>
          <p:nvPicPr>
            <p:cNvPr id="11" name="Picture 10">
              <a:extLst>
                <a:ext uri="{FF2B5EF4-FFF2-40B4-BE49-F238E27FC236}">
                  <a16:creationId xmlns:a16="http://schemas.microsoft.com/office/drawing/2014/main" id="{276BE60B-5EFC-45BB-B6A5-47F01E21F435}"/>
                </a:ext>
              </a:extLst>
            </p:cNvPr>
            <p:cNvPicPr>
              <a:picLocks noChangeAspect="1"/>
            </p:cNvPicPr>
            <p:nvPr/>
          </p:nvPicPr>
          <p:blipFill>
            <a:blip r:embed="rId5"/>
            <a:stretch>
              <a:fillRect/>
            </a:stretch>
          </p:blipFill>
          <p:spPr>
            <a:xfrm>
              <a:off x="9449205" y="974126"/>
              <a:ext cx="2423561" cy="1507567"/>
            </a:xfrm>
            <a:prstGeom prst="rect">
              <a:avLst/>
            </a:prstGeom>
          </p:spPr>
        </p:pic>
      </p:grpSp>
      <p:pic>
        <p:nvPicPr>
          <p:cNvPr id="12" name="Picture 11">
            <a:extLst>
              <a:ext uri="{FF2B5EF4-FFF2-40B4-BE49-F238E27FC236}">
                <a16:creationId xmlns:a16="http://schemas.microsoft.com/office/drawing/2014/main" id="{C3D8E54D-D450-43EB-B28D-9F9B935797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41212" y="6340698"/>
            <a:ext cx="2175746" cy="396683"/>
          </a:xfrm>
          <a:prstGeom prst="rect">
            <a:avLst/>
          </a:prstGeom>
        </p:spPr>
      </p:pic>
      <p:pic>
        <p:nvPicPr>
          <p:cNvPr id="13" name="Picture 23" descr="A screenshot of a computer&#10;&#10;Description generated with very high confidence">
            <a:extLst>
              <a:ext uri="{FF2B5EF4-FFF2-40B4-BE49-F238E27FC236}">
                <a16:creationId xmlns:a16="http://schemas.microsoft.com/office/drawing/2014/main" id="{BC358768-F484-4F5F-84E1-D39CC292EB8A}"/>
              </a:ext>
            </a:extLst>
          </p:cNvPr>
          <p:cNvPicPr>
            <a:picLocks noChangeAspect="1"/>
          </p:cNvPicPr>
          <p:nvPr/>
        </p:nvPicPr>
        <p:blipFill>
          <a:blip r:embed="rId7"/>
          <a:stretch>
            <a:fillRect/>
          </a:stretch>
        </p:blipFill>
        <p:spPr>
          <a:xfrm>
            <a:off x="8311661" y="3803397"/>
            <a:ext cx="2688182" cy="2183981"/>
          </a:xfrm>
          <a:prstGeom prst="rect">
            <a:avLst/>
          </a:prstGeom>
        </p:spPr>
      </p:pic>
      <p:sp>
        <p:nvSpPr>
          <p:cNvPr id="14" name="TextBox 13">
            <a:extLst>
              <a:ext uri="{FF2B5EF4-FFF2-40B4-BE49-F238E27FC236}">
                <a16:creationId xmlns:a16="http://schemas.microsoft.com/office/drawing/2014/main" id="{43A51358-A0B5-AF46-9BEE-B4CAFEA518AF}"/>
              </a:ext>
            </a:extLst>
          </p:cNvPr>
          <p:cNvSpPr txBox="1"/>
          <p:nvPr/>
        </p:nvSpPr>
        <p:spPr>
          <a:xfrm>
            <a:off x="143219" y="33374"/>
            <a:ext cx="1204878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bg1"/>
                </a:solidFill>
              </a:rPr>
              <a:t>How does it integrate?</a:t>
            </a:r>
          </a:p>
        </p:txBody>
      </p:sp>
      <p:pic>
        <p:nvPicPr>
          <p:cNvPr id="15" name="Picture 2" descr="Medical Management | Crawford &amp; Company | US-Global">
            <a:extLst>
              <a:ext uri="{FF2B5EF4-FFF2-40B4-BE49-F238E27FC236}">
                <a16:creationId xmlns:a16="http://schemas.microsoft.com/office/drawing/2014/main" id="{34404DF2-07C3-FE4D-84F0-250C2245C68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2519" b="26018"/>
          <a:stretch/>
        </p:blipFill>
        <p:spPr bwMode="auto">
          <a:xfrm>
            <a:off x="56083" y="6202834"/>
            <a:ext cx="1999488" cy="62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719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a:extLst>
              <a:ext uri="{FF2B5EF4-FFF2-40B4-BE49-F238E27FC236}">
                <a16:creationId xmlns:a16="http://schemas.microsoft.com/office/drawing/2014/main" id="{E4F0E19A-0F39-41D5-A60D-E47A4EE32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9810"/>
            <a:ext cx="12298681" cy="785186"/>
          </a:xfrm>
          <a:prstGeom prst="rect">
            <a:avLst/>
          </a:prstGeom>
          <a:noFill/>
        </p:spPr>
      </p:pic>
      <p:sp>
        <p:nvSpPr>
          <p:cNvPr id="54" name="Title 1"/>
          <p:cNvSpPr>
            <a:spLocks noGrp="1"/>
          </p:cNvSpPr>
          <p:nvPr>
            <p:ph type="title"/>
          </p:nvPr>
        </p:nvSpPr>
        <p:spPr>
          <a:xfrm>
            <a:off x="137160" y="-152886"/>
            <a:ext cx="9024278" cy="1014984"/>
          </a:xfrm>
        </p:spPr>
        <p:txBody>
          <a:bodyPr anchor="ctr" anchorCtr="0">
            <a:noAutofit/>
          </a:bodyPr>
          <a:lstStyle/>
          <a:p>
            <a:r>
              <a:rPr lang="en-US" sz="2800" b="1" dirty="0">
                <a:solidFill>
                  <a:schemeClr val="bg1"/>
                </a:solidFill>
              </a:rPr>
              <a:t>Getting Started</a:t>
            </a:r>
          </a:p>
        </p:txBody>
      </p:sp>
      <p:sp>
        <p:nvSpPr>
          <p:cNvPr id="2" name="TextBox 1">
            <a:extLst>
              <a:ext uri="{FF2B5EF4-FFF2-40B4-BE49-F238E27FC236}">
                <a16:creationId xmlns:a16="http://schemas.microsoft.com/office/drawing/2014/main" id="{97420131-2D8F-421C-A0C1-0B42A1746B41}"/>
              </a:ext>
            </a:extLst>
          </p:cNvPr>
          <p:cNvSpPr txBox="1"/>
          <p:nvPr/>
        </p:nvSpPr>
        <p:spPr>
          <a:xfrm>
            <a:off x="541325" y="1243584"/>
            <a:ext cx="11202656" cy="4708981"/>
          </a:xfrm>
          <a:prstGeom prst="rect">
            <a:avLst/>
          </a:prstGeom>
          <a:noFill/>
        </p:spPr>
        <p:txBody>
          <a:bodyPr wrap="square" rtlCol="0" anchor="t">
            <a:spAutoFit/>
          </a:bodyPr>
          <a:lstStyle/>
          <a:p>
            <a:pPr lvl="0">
              <a:spcBef>
                <a:spcPts val="600"/>
              </a:spcBef>
              <a:spcAft>
                <a:spcPts val="600"/>
              </a:spcAft>
            </a:pPr>
            <a:r>
              <a:rPr lang="en-US" sz="2000" b="1" dirty="0"/>
              <a:t>Addendum and Go-Live</a:t>
            </a:r>
          </a:p>
          <a:p>
            <a:pPr lvl="0">
              <a:spcBef>
                <a:spcPts val="600"/>
              </a:spcBef>
              <a:spcAft>
                <a:spcPts val="600"/>
              </a:spcAft>
            </a:pPr>
            <a:r>
              <a:rPr lang="en-US" sz="2000" dirty="0"/>
              <a:t>We’ll work with you and Broadspire to create a simple addendum to your existing Broadspire contract to begin work with </a:t>
            </a:r>
            <a:r>
              <a:rPr lang="en-US" sz="2000" dirty="0" err="1"/>
              <a:t>CaseGlide</a:t>
            </a:r>
            <a:endParaRPr lang="en-US" sz="2000" dirty="0"/>
          </a:p>
          <a:p>
            <a:pPr lvl="0">
              <a:spcBef>
                <a:spcPts val="600"/>
              </a:spcBef>
              <a:spcAft>
                <a:spcPts val="600"/>
              </a:spcAft>
            </a:pPr>
            <a:r>
              <a:rPr lang="en-US" sz="2000" dirty="0"/>
              <a:t>Billing is easily handled - </a:t>
            </a:r>
            <a:r>
              <a:rPr lang="en-US" sz="2000" dirty="0" err="1"/>
              <a:t>CaseGlide</a:t>
            </a:r>
            <a:r>
              <a:rPr lang="en-US" sz="2000" dirty="0"/>
              <a:t> fees are an allocated expense and charges are managed between </a:t>
            </a:r>
            <a:r>
              <a:rPr lang="en-US" sz="2000" dirty="0" err="1"/>
              <a:t>CaseGlide</a:t>
            </a:r>
            <a:r>
              <a:rPr lang="en-US" sz="2000" dirty="0"/>
              <a:t> and Broadspire accounting</a:t>
            </a:r>
          </a:p>
          <a:p>
            <a:pPr lvl="0">
              <a:spcBef>
                <a:spcPts val="600"/>
              </a:spcBef>
              <a:spcAft>
                <a:spcPts val="600"/>
              </a:spcAft>
            </a:pPr>
            <a:r>
              <a:rPr lang="en-US" sz="2000" dirty="0"/>
              <a:t>We’ll handle all the implementation steps:</a:t>
            </a:r>
          </a:p>
          <a:p>
            <a:pPr marL="342900" lvl="0" indent="-342900">
              <a:spcBef>
                <a:spcPts val="600"/>
              </a:spcBef>
              <a:spcAft>
                <a:spcPts val="600"/>
              </a:spcAft>
              <a:buFont typeface="Arial" panose="020B0604020202020204" pitchFamily="34" charset="0"/>
              <a:buChar char="•"/>
            </a:pPr>
            <a:r>
              <a:rPr lang="en-US" sz="2000" dirty="0"/>
              <a:t>Build out of workflows</a:t>
            </a:r>
          </a:p>
          <a:p>
            <a:pPr marL="342900" lvl="0" indent="-342900">
              <a:spcBef>
                <a:spcPts val="600"/>
              </a:spcBef>
              <a:spcAft>
                <a:spcPts val="600"/>
              </a:spcAft>
              <a:buFont typeface="Arial" panose="020B0604020202020204" pitchFamily="34" charset="0"/>
              <a:buChar char="•"/>
            </a:pPr>
            <a:r>
              <a:rPr lang="en-US" sz="2000" dirty="0"/>
              <a:t>Creation of attorney users/outside panel</a:t>
            </a:r>
          </a:p>
          <a:p>
            <a:pPr marL="342900" lvl="0" indent="-342900">
              <a:spcBef>
                <a:spcPts val="600"/>
              </a:spcBef>
              <a:spcAft>
                <a:spcPts val="600"/>
              </a:spcAft>
              <a:buFont typeface="Arial" panose="020B0604020202020204" pitchFamily="34" charset="0"/>
              <a:buChar char="•"/>
            </a:pPr>
            <a:r>
              <a:rPr lang="en-US" sz="2000" dirty="0"/>
              <a:t>Training for Broadspire claims personnel and attorneys</a:t>
            </a:r>
          </a:p>
          <a:p>
            <a:pPr marL="342900" lvl="0" indent="-342900">
              <a:spcBef>
                <a:spcPts val="600"/>
              </a:spcBef>
              <a:spcAft>
                <a:spcPts val="600"/>
              </a:spcAft>
              <a:buFont typeface="Arial" panose="020B0604020202020204" pitchFamily="34" charset="0"/>
              <a:buChar char="•"/>
            </a:pPr>
            <a:r>
              <a:rPr lang="en-US" sz="2000" dirty="0"/>
              <a:t>Configure platform, data import (if any), set up of rules and e-billing system</a:t>
            </a:r>
          </a:p>
          <a:p>
            <a:pPr marL="342900" lvl="0" indent="-342900">
              <a:spcBef>
                <a:spcPts val="600"/>
              </a:spcBef>
              <a:spcAft>
                <a:spcPts val="600"/>
              </a:spcAft>
              <a:buFont typeface="Arial" panose="020B0604020202020204" pitchFamily="34" charset="0"/>
              <a:buChar char="•"/>
            </a:pPr>
            <a:r>
              <a:rPr lang="en-US" sz="2000" dirty="0"/>
              <a:t>Conduct testing kickoff/training and monitor feedback from UAT testing</a:t>
            </a:r>
          </a:p>
        </p:txBody>
      </p:sp>
      <p:pic>
        <p:nvPicPr>
          <p:cNvPr id="9" name="Picture 8">
            <a:extLst>
              <a:ext uri="{FF2B5EF4-FFF2-40B4-BE49-F238E27FC236}">
                <a16:creationId xmlns:a16="http://schemas.microsoft.com/office/drawing/2014/main" id="{0A978893-43D5-44C4-BDFC-D11F8C1743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2545" y="6358033"/>
            <a:ext cx="2175746" cy="396683"/>
          </a:xfrm>
          <a:prstGeom prst="rect">
            <a:avLst/>
          </a:prstGeom>
        </p:spPr>
      </p:pic>
      <p:pic>
        <p:nvPicPr>
          <p:cNvPr id="6" name="Picture 2" descr="Medical Management | Crawford &amp; Company | US-Global">
            <a:extLst>
              <a:ext uri="{FF2B5EF4-FFF2-40B4-BE49-F238E27FC236}">
                <a16:creationId xmlns:a16="http://schemas.microsoft.com/office/drawing/2014/main" id="{29C63B06-F102-DE46-87CB-DDAFF3E815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519" b="26018"/>
          <a:stretch/>
        </p:blipFill>
        <p:spPr bwMode="auto">
          <a:xfrm>
            <a:off x="56083" y="6202834"/>
            <a:ext cx="1999488" cy="62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777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a:extLst>
              <a:ext uri="{FF2B5EF4-FFF2-40B4-BE49-F238E27FC236}">
                <a16:creationId xmlns:a16="http://schemas.microsoft.com/office/drawing/2014/main" id="{E4F0E19A-0F39-41D5-A60D-E47A4EE32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9810"/>
            <a:ext cx="12298681" cy="785186"/>
          </a:xfrm>
          <a:prstGeom prst="rect">
            <a:avLst/>
          </a:prstGeom>
          <a:noFill/>
        </p:spPr>
      </p:pic>
      <p:sp>
        <p:nvSpPr>
          <p:cNvPr id="54" name="Title 1"/>
          <p:cNvSpPr>
            <a:spLocks noGrp="1"/>
          </p:cNvSpPr>
          <p:nvPr>
            <p:ph type="title"/>
          </p:nvPr>
        </p:nvSpPr>
        <p:spPr>
          <a:xfrm>
            <a:off x="137160" y="-152886"/>
            <a:ext cx="9024278" cy="1014984"/>
          </a:xfrm>
        </p:spPr>
        <p:txBody>
          <a:bodyPr anchor="ctr" anchorCtr="0">
            <a:noAutofit/>
          </a:bodyPr>
          <a:lstStyle/>
          <a:p>
            <a:r>
              <a:rPr lang="en-US" sz="2800" b="1" dirty="0">
                <a:solidFill>
                  <a:schemeClr val="bg1"/>
                </a:solidFill>
              </a:rPr>
              <a:t>How do Attorneys feel about </a:t>
            </a:r>
            <a:r>
              <a:rPr lang="en-US" sz="2800" b="1" dirty="0" err="1">
                <a:solidFill>
                  <a:schemeClr val="bg1"/>
                </a:solidFill>
              </a:rPr>
              <a:t>CaseGlide</a:t>
            </a:r>
            <a:r>
              <a:rPr lang="en-US" sz="2800" b="1" dirty="0">
                <a:solidFill>
                  <a:schemeClr val="bg1"/>
                </a:solidFill>
              </a:rPr>
              <a:t>?</a:t>
            </a:r>
          </a:p>
        </p:txBody>
      </p:sp>
      <p:pic>
        <p:nvPicPr>
          <p:cNvPr id="9" name="Picture 8">
            <a:extLst>
              <a:ext uri="{FF2B5EF4-FFF2-40B4-BE49-F238E27FC236}">
                <a16:creationId xmlns:a16="http://schemas.microsoft.com/office/drawing/2014/main" id="{0A978893-43D5-44C4-BDFC-D11F8C1743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2545" y="6358033"/>
            <a:ext cx="2175746" cy="396683"/>
          </a:xfrm>
          <a:prstGeom prst="rect">
            <a:avLst/>
          </a:prstGeom>
        </p:spPr>
      </p:pic>
      <p:sp>
        <p:nvSpPr>
          <p:cNvPr id="2" name="TextBox 1">
            <a:extLst>
              <a:ext uri="{FF2B5EF4-FFF2-40B4-BE49-F238E27FC236}">
                <a16:creationId xmlns:a16="http://schemas.microsoft.com/office/drawing/2014/main" id="{7F33691B-35F4-43D6-9011-F7B7B898CF29}"/>
              </a:ext>
            </a:extLst>
          </p:cNvPr>
          <p:cNvSpPr txBox="1"/>
          <p:nvPr/>
        </p:nvSpPr>
        <p:spPr>
          <a:xfrm>
            <a:off x="506784" y="4839250"/>
            <a:ext cx="7249886" cy="1200329"/>
          </a:xfrm>
          <a:prstGeom prst="rect">
            <a:avLst/>
          </a:prstGeom>
          <a:noFill/>
        </p:spPr>
        <p:txBody>
          <a:bodyPr wrap="square" rtlCol="0">
            <a:spAutoFit/>
          </a:bodyPr>
          <a:lstStyle/>
          <a:p>
            <a:r>
              <a:rPr lang="en-US" dirty="0"/>
              <a:t>“</a:t>
            </a:r>
            <a:r>
              <a:rPr lang="en-US" dirty="0" err="1"/>
              <a:t>CaseGlide’s</a:t>
            </a:r>
            <a:r>
              <a:rPr lang="en-US" dirty="0"/>
              <a:t> legal spend management platform helps me manage my litigation with my clients … CaseGlide quiets a lot of the “noise” in litigation </a:t>
            </a:r>
            <a:r>
              <a:rPr lang="en-US" u="sng" dirty="0"/>
              <a:t>so my team can focus</a:t>
            </a:r>
            <a:r>
              <a:rPr lang="en-US" dirty="0"/>
              <a:t> on getting cases closed for our clients.”</a:t>
            </a:r>
          </a:p>
          <a:p>
            <a:r>
              <a:rPr lang="en-US" sz="1600" b="1" dirty="0"/>
              <a:t>Aram </a:t>
            </a:r>
            <a:r>
              <a:rPr lang="en-US" sz="1600" b="1" dirty="0" err="1"/>
              <a:t>Megarlan</a:t>
            </a:r>
            <a:r>
              <a:rPr lang="en-US" sz="1600" b="1" dirty="0"/>
              <a:t> | Partner | Cole Scott &amp; Kissane</a:t>
            </a:r>
          </a:p>
        </p:txBody>
      </p:sp>
      <p:sp>
        <p:nvSpPr>
          <p:cNvPr id="8" name="TextBox 7">
            <a:extLst>
              <a:ext uri="{FF2B5EF4-FFF2-40B4-BE49-F238E27FC236}">
                <a16:creationId xmlns:a16="http://schemas.microsoft.com/office/drawing/2014/main" id="{A73B5873-DED9-4966-915D-F71666C9E5B1}"/>
              </a:ext>
            </a:extLst>
          </p:cNvPr>
          <p:cNvSpPr txBox="1"/>
          <p:nvPr/>
        </p:nvSpPr>
        <p:spPr>
          <a:xfrm>
            <a:off x="1567542" y="2951540"/>
            <a:ext cx="9847385" cy="1200329"/>
          </a:xfrm>
          <a:prstGeom prst="rect">
            <a:avLst/>
          </a:prstGeom>
          <a:noFill/>
        </p:spPr>
        <p:txBody>
          <a:bodyPr wrap="square" rtlCol="0">
            <a:spAutoFit/>
          </a:bodyPr>
          <a:lstStyle/>
          <a:p>
            <a:pPr algn="r"/>
            <a:r>
              <a:rPr lang="en-US" dirty="0"/>
              <a:t>“Bottom line: CaseGlide offers a platform which allows us to </a:t>
            </a:r>
            <a:r>
              <a:rPr lang="en-US" u="sng" dirty="0"/>
              <a:t>communicate effectively </a:t>
            </a:r>
            <a:r>
              <a:rPr lang="en-US" dirty="0"/>
              <a:t>with our clients</a:t>
            </a:r>
          </a:p>
          <a:p>
            <a:pPr algn="r"/>
            <a:r>
              <a:rPr lang="en-US" dirty="0"/>
              <a:t>throughout each legal struggle until the battle has ended. Plus, CaseGlide provides our insurer clients with </a:t>
            </a:r>
            <a:r>
              <a:rPr lang="en-US" u="sng" dirty="0"/>
              <a:t>advanced metrics, trends, and statistics</a:t>
            </a:r>
            <a:r>
              <a:rPr lang="en-US" dirty="0"/>
              <a:t> that are unparalleled in the defense market.”</a:t>
            </a:r>
          </a:p>
          <a:p>
            <a:pPr algn="r"/>
            <a:r>
              <a:rPr lang="en-US" sz="1600" b="1" dirty="0"/>
              <a:t>Tom Diana | Partner | </a:t>
            </a:r>
            <a:r>
              <a:rPr lang="en-US" sz="1600" b="1" dirty="0" err="1"/>
              <a:t>Zinober</a:t>
            </a:r>
            <a:r>
              <a:rPr lang="en-US" sz="1600" b="1" dirty="0"/>
              <a:t> Diana</a:t>
            </a:r>
          </a:p>
        </p:txBody>
      </p:sp>
      <p:sp>
        <p:nvSpPr>
          <p:cNvPr id="10" name="TextBox 9">
            <a:extLst>
              <a:ext uri="{FF2B5EF4-FFF2-40B4-BE49-F238E27FC236}">
                <a16:creationId xmlns:a16="http://schemas.microsoft.com/office/drawing/2014/main" id="{9D13F713-6DFA-4CE4-8CEF-581CED9E0431}"/>
              </a:ext>
            </a:extLst>
          </p:cNvPr>
          <p:cNvSpPr txBox="1"/>
          <p:nvPr/>
        </p:nvSpPr>
        <p:spPr>
          <a:xfrm>
            <a:off x="506784" y="1248293"/>
            <a:ext cx="9792119" cy="1200329"/>
          </a:xfrm>
          <a:prstGeom prst="rect">
            <a:avLst/>
          </a:prstGeom>
          <a:noFill/>
        </p:spPr>
        <p:txBody>
          <a:bodyPr wrap="square" rtlCol="0">
            <a:spAutoFit/>
          </a:bodyPr>
          <a:lstStyle/>
          <a:p>
            <a:r>
              <a:rPr lang="en-US" dirty="0"/>
              <a:t>“CaseGlide has been a </a:t>
            </a:r>
            <a:r>
              <a:rPr lang="en-US" u="sng" dirty="0"/>
              <a:t>game changer </a:t>
            </a:r>
            <a:r>
              <a:rPr lang="en-US" dirty="0"/>
              <a:t>for our team. Documenting client communication can often be time consuming, but the CaseGlide platform makes it </a:t>
            </a:r>
            <a:r>
              <a:rPr lang="en-US" u="sng" dirty="0"/>
              <a:t>seamless and organized</a:t>
            </a:r>
            <a:r>
              <a:rPr lang="en-US" dirty="0"/>
              <a:t>. No matter if the case changes hands within the firm or the client, there are no interruptions or lost records.”</a:t>
            </a:r>
          </a:p>
          <a:p>
            <a:r>
              <a:rPr lang="en-US" sz="1600" b="1" dirty="0"/>
              <a:t>Hope </a:t>
            </a:r>
            <a:r>
              <a:rPr lang="en-US" sz="1600" b="1" dirty="0" err="1"/>
              <a:t>Zellinger</a:t>
            </a:r>
            <a:r>
              <a:rPr lang="en-US" sz="1600" b="1" dirty="0"/>
              <a:t> | Partner | Bressler Amery Ross</a:t>
            </a:r>
          </a:p>
        </p:txBody>
      </p:sp>
      <p:pic>
        <p:nvPicPr>
          <p:cNvPr id="11" name="Picture 2" descr="Medical Management | Crawford &amp; Company | US-Global">
            <a:extLst>
              <a:ext uri="{FF2B5EF4-FFF2-40B4-BE49-F238E27FC236}">
                <a16:creationId xmlns:a16="http://schemas.microsoft.com/office/drawing/2014/main" id="{404C5E8B-E414-9140-92C6-14D96982FB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519" b="26018"/>
          <a:stretch/>
        </p:blipFill>
        <p:spPr bwMode="auto">
          <a:xfrm>
            <a:off x="56083" y="6202834"/>
            <a:ext cx="1999488" cy="62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65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a:extLst>
              <a:ext uri="{FF2B5EF4-FFF2-40B4-BE49-F238E27FC236}">
                <a16:creationId xmlns:a16="http://schemas.microsoft.com/office/drawing/2014/main" id="{E4F0E19A-0F39-41D5-A60D-E47A4EE32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9810"/>
            <a:ext cx="12298681" cy="785186"/>
          </a:xfrm>
          <a:prstGeom prst="rect">
            <a:avLst/>
          </a:prstGeom>
          <a:noFill/>
        </p:spPr>
      </p:pic>
      <p:sp>
        <p:nvSpPr>
          <p:cNvPr id="54" name="Title 1"/>
          <p:cNvSpPr>
            <a:spLocks noGrp="1"/>
          </p:cNvSpPr>
          <p:nvPr>
            <p:ph type="title"/>
          </p:nvPr>
        </p:nvSpPr>
        <p:spPr>
          <a:xfrm>
            <a:off x="137160" y="-152886"/>
            <a:ext cx="9024278" cy="1014984"/>
          </a:xfrm>
        </p:spPr>
        <p:txBody>
          <a:bodyPr anchor="ctr" anchorCtr="0">
            <a:noAutofit/>
          </a:bodyPr>
          <a:lstStyle/>
          <a:p>
            <a:r>
              <a:rPr lang="en-US" sz="2800" b="1" dirty="0">
                <a:solidFill>
                  <a:schemeClr val="bg1"/>
                </a:solidFill>
              </a:rPr>
              <a:t>How do Attorneys feel about </a:t>
            </a:r>
            <a:r>
              <a:rPr lang="en-US" sz="2800" b="1" dirty="0" err="1">
                <a:solidFill>
                  <a:schemeClr val="bg1"/>
                </a:solidFill>
              </a:rPr>
              <a:t>CaseGlide</a:t>
            </a:r>
            <a:r>
              <a:rPr lang="en-US" sz="2800" b="1" dirty="0">
                <a:solidFill>
                  <a:schemeClr val="bg1"/>
                </a:solidFill>
              </a:rPr>
              <a:t>?</a:t>
            </a:r>
          </a:p>
        </p:txBody>
      </p:sp>
      <p:pic>
        <p:nvPicPr>
          <p:cNvPr id="9" name="Picture 8">
            <a:extLst>
              <a:ext uri="{FF2B5EF4-FFF2-40B4-BE49-F238E27FC236}">
                <a16:creationId xmlns:a16="http://schemas.microsoft.com/office/drawing/2014/main" id="{0A978893-43D5-44C4-BDFC-D11F8C1743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2545" y="6358033"/>
            <a:ext cx="2175746" cy="396683"/>
          </a:xfrm>
          <a:prstGeom prst="rect">
            <a:avLst/>
          </a:prstGeom>
        </p:spPr>
      </p:pic>
      <p:sp>
        <p:nvSpPr>
          <p:cNvPr id="8" name="TextBox 7">
            <a:extLst>
              <a:ext uri="{FF2B5EF4-FFF2-40B4-BE49-F238E27FC236}">
                <a16:creationId xmlns:a16="http://schemas.microsoft.com/office/drawing/2014/main" id="{A73B5873-DED9-4966-915D-F71666C9E5B1}"/>
              </a:ext>
            </a:extLst>
          </p:cNvPr>
          <p:cNvSpPr txBox="1"/>
          <p:nvPr/>
        </p:nvSpPr>
        <p:spPr>
          <a:xfrm>
            <a:off x="231111" y="1510888"/>
            <a:ext cx="9847385" cy="1477328"/>
          </a:xfrm>
          <a:prstGeom prst="rect">
            <a:avLst/>
          </a:prstGeom>
          <a:noFill/>
        </p:spPr>
        <p:txBody>
          <a:bodyPr wrap="square" rtlCol="0">
            <a:spAutoFit/>
          </a:bodyPr>
          <a:lstStyle/>
          <a:p>
            <a:r>
              <a:rPr lang="en-US" dirty="0"/>
              <a:t>“Whether the client is submitting a rate filing, responding to a data call, dealing with regulators</a:t>
            </a:r>
          </a:p>
          <a:p>
            <a:r>
              <a:rPr lang="en-US" dirty="0"/>
              <a:t>and auditors, or running a claims or litigation department, the story is told through the numbers. How does a client get that information? CaseGlide. How does a client </a:t>
            </a:r>
            <a:r>
              <a:rPr lang="en-US" u="sng" dirty="0"/>
              <a:t>identify leakage </a:t>
            </a:r>
            <a:r>
              <a:rPr lang="en-US" dirty="0"/>
              <a:t>in claims and litigation? CaseGlide. What is a </a:t>
            </a:r>
            <a:r>
              <a:rPr lang="en-US" u="sng" dirty="0"/>
              <a:t>defense lawyer’s best management tool</a:t>
            </a:r>
            <a:r>
              <a:rPr lang="en-US" dirty="0"/>
              <a:t>? CaseGlide.”</a:t>
            </a:r>
          </a:p>
          <a:p>
            <a:r>
              <a:rPr lang="en-US" sz="1600" b="1" dirty="0"/>
              <a:t>Kim Salmon | Partner | </a:t>
            </a:r>
            <a:r>
              <a:rPr lang="en-US" sz="1600" b="1" dirty="0" err="1"/>
              <a:t>Gorelle</a:t>
            </a:r>
            <a:r>
              <a:rPr lang="en-US" sz="1600" b="1" dirty="0"/>
              <a:t> &amp; Salmon</a:t>
            </a:r>
          </a:p>
        </p:txBody>
      </p:sp>
      <p:sp>
        <p:nvSpPr>
          <p:cNvPr id="10" name="TextBox 9">
            <a:extLst>
              <a:ext uri="{FF2B5EF4-FFF2-40B4-BE49-F238E27FC236}">
                <a16:creationId xmlns:a16="http://schemas.microsoft.com/office/drawing/2014/main" id="{9D13F713-6DFA-4CE4-8CEF-581CED9E0431}"/>
              </a:ext>
            </a:extLst>
          </p:cNvPr>
          <p:cNvSpPr txBox="1"/>
          <p:nvPr/>
        </p:nvSpPr>
        <p:spPr>
          <a:xfrm>
            <a:off x="1627832" y="3753729"/>
            <a:ext cx="9792119" cy="1754326"/>
          </a:xfrm>
          <a:prstGeom prst="rect">
            <a:avLst/>
          </a:prstGeom>
          <a:noFill/>
        </p:spPr>
        <p:txBody>
          <a:bodyPr wrap="square" rtlCol="0">
            <a:spAutoFit/>
          </a:bodyPr>
          <a:lstStyle/>
          <a:p>
            <a:pPr algn="r"/>
            <a:r>
              <a:rPr lang="en-US" dirty="0"/>
              <a:t>“CaseGlide has changed the way I practice law. It </a:t>
            </a:r>
            <a:r>
              <a:rPr lang="en-US" u="sng" dirty="0"/>
              <a:t>improved communication</a:t>
            </a:r>
            <a:r>
              <a:rPr lang="en-US" dirty="0"/>
              <a:t>, but CaseGlide offered a lot more. The ability to generate reports across all my firm’s cases, the ease with which I can </a:t>
            </a:r>
            <a:r>
              <a:rPr lang="en-US" u="sng" dirty="0"/>
              <a:t>track case activity</a:t>
            </a:r>
            <a:r>
              <a:rPr lang="en-US" dirty="0"/>
              <a:t>; and </a:t>
            </a:r>
            <a:r>
              <a:rPr lang="en-US" dirty="0" err="1"/>
              <a:t>CaseGlide’s</a:t>
            </a:r>
            <a:r>
              <a:rPr lang="en-US" dirty="0"/>
              <a:t> use of key analytic metrics </a:t>
            </a:r>
            <a:r>
              <a:rPr lang="en-US" u="sng" dirty="0"/>
              <a:t>changed the way we practiced</a:t>
            </a:r>
            <a:r>
              <a:rPr lang="en-US" dirty="0"/>
              <a:t>. It has allowed my firm to shift internal resources to defensible cases, quickly settle the claims that should not be litigated, and keep fees lower than before we had this data available. “</a:t>
            </a:r>
          </a:p>
          <a:p>
            <a:pPr algn="r"/>
            <a:r>
              <a:rPr lang="en-US" sz="1600" b="1" dirty="0"/>
              <a:t>Jason Wolf | Shareholder | </a:t>
            </a:r>
            <a:r>
              <a:rPr lang="en-US" sz="1600" b="1" dirty="0" err="1"/>
              <a:t>Parafinczuk</a:t>
            </a:r>
            <a:r>
              <a:rPr lang="en-US" sz="1600" b="1" dirty="0"/>
              <a:t> Wolf </a:t>
            </a:r>
            <a:r>
              <a:rPr lang="en-US" sz="1600" b="1" dirty="0" err="1"/>
              <a:t>Susen</a:t>
            </a:r>
            <a:endParaRPr lang="en-US" sz="1600" b="1" dirty="0"/>
          </a:p>
        </p:txBody>
      </p:sp>
      <p:pic>
        <p:nvPicPr>
          <p:cNvPr id="7" name="Picture 2" descr="Medical Management | Crawford &amp; Company | US-Global">
            <a:extLst>
              <a:ext uri="{FF2B5EF4-FFF2-40B4-BE49-F238E27FC236}">
                <a16:creationId xmlns:a16="http://schemas.microsoft.com/office/drawing/2014/main" id="{48329C04-BF33-424E-85D0-6A6BB9DFB73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519" b="26018"/>
          <a:stretch/>
        </p:blipFill>
        <p:spPr bwMode="auto">
          <a:xfrm>
            <a:off x="56083" y="6202834"/>
            <a:ext cx="1999488" cy="62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602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50919C1229554296D541273BE558AE" ma:contentTypeVersion="9" ma:contentTypeDescription="Create a new document." ma:contentTypeScope="" ma:versionID="637039619b41ed067ffe18f9f6644994">
  <xsd:schema xmlns:xsd="http://www.w3.org/2001/XMLSchema" xmlns:xs="http://www.w3.org/2001/XMLSchema" xmlns:p="http://schemas.microsoft.com/office/2006/metadata/properties" xmlns:ns3="1121ff9e-0d79-46c2-8c9f-064f20dc3f78" targetNamespace="http://schemas.microsoft.com/office/2006/metadata/properties" ma:root="true" ma:fieldsID="8ebe4fa2bf9cef02f261b18766b457f9" ns3:_="">
    <xsd:import namespace="1121ff9e-0d79-46c2-8c9f-064f20dc3f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21ff9e-0d79-46c2-8c9f-064f20dc3f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3DAB25-E932-469B-8F90-52AEBFB5CFE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12A3F31-0A47-41F7-94EE-4462C3B380A4}">
  <ds:schemaRefs>
    <ds:schemaRef ds:uri="http://schemas.microsoft.com/sharepoint/v3/contenttype/forms"/>
  </ds:schemaRefs>
</ds:datastoreItem>
</file>

<file path=customXml/itemProps3.xml><?xml version="1.0" encoding="utf-8"?>
<ds:datastoreItem xmlns:ds="http://schemas.openxmlformats.org/officeDocument/2006/customXml" ds:itemID="{435F3381-E864-44A8-9BF1-171B66A334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21ff9e-0d79-46c2-8c9f-064f20dc3f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44831</TotalTime>
  <Words>839</Words>
  <Application>Microsoft Macintosh PowerPoint</Application>
  <PresentationFormat>Widescreen</PresentationFormat>
  <Paragraphs>58</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Getting Started</vt:lpstr>
      <vt:lpstr>How do Attorneys feel about CaseGlide?</vt:lpstr>
      <vt:lpstr>How do Attorneys feel about CaseGlide?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Kosarzycki</dc:creator>
  <cp:lastModifiedBy>Microsoft Office User</cp:lastModifiedBy>
  <cp:revision>166</cp:revision>
  <dcterms:created xsi:type="dcterms:W3CDTF">2019-12-09T19:28:19Z</dcterms:created>
  <dcterms:modified xsi:type="dcterms:W3CDTF">2021-04-28T17:53:43Z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0x0101000650919C1229554296D541273BE558AE</vt:lpwstr>
  </property>
</Properties>
</file>